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9" r:id="rId4"/>
  </p:sldMasterIdLst>
  <p:notesMasterIdLst>
    <p:notesMasterId r:id="rId98"/>
  </p:notesMasterIdLst>
  <p:handoutMasterIdLst>
    <p:handoutMasterId r:id="rId99"/>
  </p:handoutMasterIdLst>
  <p:sldIdLst>
    <p:sldId id="1442" r:id="rId5"/>
    <p:sldId id="1443" r:id="rId6"/>
    <p:sldId id="1444" r:id="rId7"/>
    <p:sldId id="1445" r:id="rId8"/>
    <p:sldId id="1446" r:id="rId9"/>
    <p:sldId id="1447" r:id="rId10"/>
    <p:sldId id="1448" r:id="rId11"/>
    <p:sldId id="1449" r:id="rId12"/>
    <p:sldId id="1450" r:id="rId13"/>
    <p:sldId id="1451" r:id="rId14"/>
    <p:sldId id="1452" r:id="rId15"/>
    <p:sldId id="1453" r:id="rId16"/>
    <p:sldId id="1454" r:id="rId17"/>
    <p:sldId id="1455" r:id="rId18"/>
    <p:sldId id="1456" r:id="rId19"/>
    <p:sldId id="1457" r:id="rId20"/>
    <p:sldId id="1458" r:id="rId21"/>
    <p:sldId id="1459" r:id="rId22"/>
    <p:sldId id="1460" r:id="rId23"/>
    <p:sldId id="1461" r:id="rId24"/>
    <p:sldId id="1462" r:id="rId25"/>
    <p:sldId id="1463" r:id="rId26"/>
    <p:sldId id="1464" r:id="rId27"/>
    <p:sldId id="1465" r:id="rId28"/>
    <p:sldId id="1466" r:id="rId29"/>
    <p:sldId id="1467" r:id="rId30"/>
    <p:sldId id="1468" r:id="rId31"/>
    <p:sldId id="1469" r:id="rId32"/>
    <p:sldId id="1470" r:id="rId33"/>
    <p:sldId id="1471" r:id="rId34"/>
    <p:sldId id="1472" r:id="rId35"/>
    <p:sldId id="1473" r:id="rId36"/>
    <p:sldId id="1474" r:id="rId37"/>
    <p:sldId id="1475" r:id="rId38"/>
    <p:sldId id="1476" r:id="rId39"/>
    <p:sldId id="1477" r:id="rId40"/>
    <p:sldId id="1478" r:id="rId41"/>
    <p:sldId id="1479" r:id="rId42"/>
    <p:sldId id="1480" r:id="rId43"/>
    <p:sldId id="1481" r:id="rId44"/>
    <p:sldId id="1482" r:id="rId45"/>
    <p:sldId id="1483" r:id="rId46"/>
    <p:sldId id="1484" r:id="rId47"/>
    <p:sldId id="1485" r:id="rId48"/>
    <p:sldId id="1486" r:id="rId49"/>
    <p:sldId id="1487" r:id="rId50"/>
    <p:sldId id="1488" r:id="rId51"/>
    <p:sldId id="1489" r:id="rId52"/>
    <p:sldId id="1490" r:id="rId53"/>
    <p:sldId id="1491" r:id="rId54"/>
    <p:sldId id="1492" r:id="rId55"/>
    <p:sldId id="1493" r:id="rId56"/>
    <p:sldId id="1494" r:id="rId57"/>
    <p:sldId id="1495" r:id="rId58"/>
    <p:sldId id="1496" r:id="rId59"/>
    <p:sldId id="1497" r:id="rId60"/>
    <p:sldId id="1498" r:id="rId61"/>
    <p:sldId id="1499" r:id="rId62"/>
    <p:sldId id="1500" r:id="rId63"/>
    <p:sldId id="1501" r:id="rId64"/>
    <p:sldId id="1502" r:id="rId65"/>
    <p:sldId id="1503" r:id="rId66"/>
    <p:sldId id="1504" r:id="rId67"/>
    <p:sldId id="1505" r:id="rId68"/>
    <p:sldId id="1506" r:id="rId69"/>
    <p:sldId id="1507" r:id="rId70"/>
    <p:sldId id="1508" r:id="rId71"/>
    <p:sldId id="1509" r:id="rId72"/>
    <p:sldId id="1510" r:id="rId73"/>
    <p:sldId id="1511" r:id="rId74"/>
    <p:sldId id="1512" r:id="rId75"/>
    <p:sldId id="1513" r:id="rId76"/>
    <p:sldId id="1514" r:id="rId77"/>
    <p:sldId id="1515" r:id="rId78"/>
    <p:sldId id="1516" r:id="rId79"/>
    <p:sldId id="1517" r:id="rId80"/>
    <p:sldId id="1518" r:id="rId81"/>
    <p:sldId id="1519" r:id="rId82"/>
    <p:sldId id="1520" r:id="rId83"/>
    <p:sldId id="1521" r:id="rId84"/>
    <p:sldId id="1522" r:id="rId85"/>
    <p:sldId id="1523" r:id="rId86"/>
    <p:sldId id="1524" r:id="rId87"/>
    <p:sldId id="1525" r:id="rId88"/>
    <p:sldId id="1526" r:id="rId89"/>
    <p:sldId id="1527" r:id="rId90"/>
    <p:sldId id="1528" r:id="rId91"/>
    <p:sldId id="1529" r:id="rId92"/>
    <p:sldId id="1530" r:id="rId93"/>
    <p:sldId id="1531" r:id="rId94"/>
    <p:sldId id="1532" r:id="rId95"/>
    <p:sldId id="1533" r:id="rId96"/>
    <p:sldId id="1534" r:id="rId97"/>
  </p:sldIdLst>
  <p:sldSz cx="12192000" cy="6858000"/>
  <p:notesSz cx="7099300" cy="10234613"/>
  <p:defaultTextStyle>
    <a:defPPr>
      <a:defRPr lang="zh-CN"/>
    </a:defPPr>
    <a:lvl1pPr algn="l" rtl="0" fontAlgn="t">
      <a:spcBef>
        <a:spcPct val="0"/>
      </a:spcBef>
      <a:spcAft>
        <a:spcPct val="0"/>
      </a:spcAft>
      <a:defRPr sz="1000" kern="1200">
        <a:solidFill>
          <a:schemeClr val="tx1"/>
        </a:solidFill>
        <a:latin typeface="FrutigerNext LT Regular" pitchFamily="34" charset="0"/>
        <a:ea typeface="宋体" charset="-122"/>
        <a:cs typeface="+mn-cs"/>
      </a:defRPr>
    </a:lvl1pPr>
    <a:lvl2pPr marL="457200" algn="l" rtl="0" fontAlgn="t">
      <a:spcBef>
        <a:spcPct val="0"/>
      </a:spcBef>
      <a:spcAft>
        <a:spcPct val="0"/>
      </a:spcAft>
      <a:defRPr sz="1000" kern="1200">
        <a:solidFill>
          <a:schemeClr val="tx1"/>
        </a:solidFill>
        <a:latin typeface="FrutigerNext LT Regular" pitchFamily="34" charset="0"/>
        <a:ea typeface="宋体" charset="-122"/>
        <a:cs typeface="+mn-cs"/>
      </a:defRPr>
    </a:lvl2pPr>
    <a:lvl3pPr marL="914400" algn="l" rtl="0" fontAlgn="t">
      <a:spcBef>
        <a:spcPct val="0"/>
      </a:spcBef>
      <a:spcAft>
        <a:spcPct val="0"/>
      </a:spcAft>
      <a:defRPr sz="1000" kern="1200">
        <a:solidFill>
          <a:schemeClr val="tx1"/>
        </a:solidFill>
        <a:latin typeface="FrutigerNext LT Regular" pitchFamily="34" charset="0"/>
        <a:ea typeface="宋体" charset="-122"/>
        <a:cs typeface="+mn-cs"/>
      </a:defRPr>
    </a:lvl3pPr>
    <a:lvl4pPr marL="1371600" algn="l" rtl="0" fontAlgn="t">
      <a:spcBef>
        <a:spcPct val="0"/>
      </a:spcBef>
      <a:spcAft>
        <a:spcPct val="0"/>
      </a:spcAft>
      <a:defRPr sz="1000" kern="1200">
        <a:solidFill>
          <a:schemeClr val="tx1"/>
        </a:solidFill>
        <a:latin typeface="FrutigerNext LT Regular" pitchFamily="34" charset="0"/>
        <a:ea typeface="宋体" charset="-122"/>
        <a:cs typeface="+mn-cs"/>
      </a:defRPr>
    </a:lvl4pPr>
    <a:lvl5pPr marL="1828800" algn="l" rtl="0" fontAlgn="t">
      <a:spcBef>
        <a:spcPct val="0"/>
      </a:spcBef>
      <a:spcAft>
        <a:spcPct val="0"/>
      </a:spcAft>
      <a:defRPr sz="1000" kern="1200">
        <a:solidFill>
          <a:schemeClr val="tx1"/>
        </a:solidFill>
        <a:latin typeface="FrutigerNext LT Regular" pitchFamily="34" charset="0"/>
        <a:ea typeface="宋体" charset="-122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FrutigerNext LT Regular" pitchFamily="34" charset="0"/>
        <a:ea typeface="宋体" charset="-122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FrutigerNext LT Regular" pitchFamily="34" charset="0"/>
        <a:ea typeface="宋体" charset="-122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FrutigerNext LT Regular" pitchFamily="34" charset="0"/>
        <a:ea typeface="宋体" charset="-122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FrutigerNext LT Regular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2" orient="horz" pos="482" userDrawn="1">
          <p15:clr>
            <a:srgbClr val="A4A3A4"/>
          </p15:clr>
        </p15:guide>
        <p15:guide id="3" orient="horz" pos="2908" userDrawn="1">
          <p15:clr>
            <a:srgbClr val="A4A3A4"/>
          </p15:clr>
        </p15:guide>
        <p15:guide id="4" orient="horz" pos="5967">
          <p15:clr>
            <a:srgbClr val="A4A3A4"/>
          </p15:clr>
        </p15:guide>
        <p15:guide id="6" pos="2440">
          <p15:clr>
            <a:srgbClr val="A4A3A4"/>
          </p15:clr>
        </p15:guide>
        <p15:guide id="7" pos="431" userDrawn="1">
          <p15:clr>
            <a:srgbClr val="A4A3A4"/>
          </p15:clr>
        </p15:guide>
        <p15:guide id="8" pos="4028">
          <p15:clr>
            <a:srgbClr val="A4A3A4"/>
          </p15:clr>
        </p15:guide>
        <p15:guide id="9" pos="626">
          <p15:clr>
            <a:srgbClr val="A4A3A4"/>
          </p15:clr>
        </p15:guide>
        <p15:guide id="10" pos="384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00280246" initials="w" lastIdx="13" clrIdx="0"/>
  <p:cmAuthor id="1" name="huangwenyong" initials="h" lastIdx="22" clrIdx="1"/>
  <p:cmAuthor id="2" name="c00224892" initials="CML" lastIdx="2" clrIdx="2"/>
  <p:cmAuthor id="3" name="zhangluxiaozjhw" initials="z" lastIdx="13" clrIdx="3">
    <p:extLst>
      <p:ext uri="{19B8F6BF-5375-455C-9EA6-DF929625EA0E}">
        <p15:presenceInfo xmlns:p15="http://schemas.microsoft.com/office/powerpoint/2012/main" userId="S-1-5-21-147214757-305610072-1517763936-6076065" providerId="AD"/>
      </p:ext>
    </p:extLst>
  </p:cmAuthor>
  <p:cmAuthor id="4" name="lihaitaozjhw" initials="l" lastIdx="11" clrIdx="4">
    <p:extLst>
      <p:ext uri="{19B8F6BF-5375-455C-9EA6-DF929625EA0E}">
        <p15:presenceInfo xmlns:p15="http://schemas.microsoft.com/office/powerpoint/2012/main" userId="S-1-5-21-147214757-305610072-1517763936-6418013" providerId="AD"/>
      </p:ext>
    </p:extLst>
  </p:cmAuthor>
  <p:cmAuthor id="5" name="shuxiaodongzjhw" initials="s" lastIdx="1" clrIdx="5">
    <p:extLst>
      <p:ext uri="{19B8F6BF-5375-455C-9EA6-DF929625EA0E}">
        <p15:presenceInfo xmlns:p15="http://schemas.microsoft.com/office/powerpoint/2012/main" userId="S-1-5-21-147214757-305610072-1517763936-61212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C00000"/>
    <a:srgbClr val="990000"/>
    <a:srgbClr val="FF0909"/>
    <a:srgbClr val="CF6B63"/>
    <a:srgbClr val="E7CCC7"/>
    <a:srgbClr val="FFC1C1"/>
    <a:srgbClr val="EE0000"/>
    <a:srgbClr val="540000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4" autoAdjust="0"/>
    <p:restoredTop sz="86100" autoAdjust="0"/>
  </p:normalViewPr>
  <p:slideViewPr>
    <p:cSldViewPr showGuides="1">
      <p:cViewPr varScale="1">
        <p:scale>
          <a:sx n="96" d="100"/>
          <a:sy n="96" d="100"/>
        </p:scale>
        <p:origin x="882" y="90"/>
      </p:cViewPr>
      <p:guideLst>
        <p:guide pos="3840"/>
        <p:guide orient="horz"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3576"/>
    </p:cViewPr>
  </p:sorterViewPr>
  <p:notesViewPr>
    <p:cSldViewPr showGuides="1">
      <p:cViewPr varScale="1">
        <p:scale>
          <a:sx n="58" d="100"/>
          <a:sy n="58" d="100"/>
        </p:scale>
        <p:origin x="3187" y="53"/>
      </p:cViewPr>
      <p:guideLst>
        <p:guide orient="horz" pos="482"/>
        <p:guide orient="horz" pos="2908"/>
        <p:guide orient="horz" pos="5967"/>
        <p:guide pos="2440"/>
        <p:guide pos="431"/>
        <p:guide pos="4028"/>
        <p:guide pos="626"/>
        <p:guide pos="384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handoutMaster" Target="handoutMasters/handoutMaster1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smtClean="0"/>
              <a:t>2018 </a:t>
            </a:r>
            <a:r>
              <a:rPr lang="zh-CN" altLang="en-US" dirty="0" smtClean="0"/>
              <a:t>深度学习框架能力评分</a:t>
            </a:r>
            <a:endParaRPr lang="en-US" alt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6574220161358753E-2"/>
          <c:y val="0.13282773875921622"/>
          <c:w val="0.90010791569229542"/>
          <c:h val="0.5640853165592582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TensorFlow</c:v>
                </c:pt>
                <c:pt idx="1">
                  <c:v>Keras</c:v>
                </c:pt>
                <c:pt idx="2">
                  <c:v>PyTorch</c:v>
                </c:pt>
                <c:pt idx="3">
                  <c:v>Caffee</c:v>
                </c:pt>
                <c:pt idx="4">
                  <c:v>Theano</c:v>
                </c:pt>
                <c:pt idx="5">
                  <c:v>MXNET</c:v>
                </c:pt>
                <c:pt idx="6">
                  <c:v>CNTK</c:v>
                </c:pt>
                <c:pt idx="7">
                  <c:v>DeepLearning4J</c:v>
                </c:pt>
                <c:pt idx="8">
                  <c:v>Caffee2</c:v>
                </c:pt>
                <c:pt idx="9">
                  <c:v>Chainer</c:v>
                </c:pt>
                <c:pt idx="10">
                  <c:v>FastAI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96.77</c:v>
                </c:pt>
                <c:pt idx="1">
                  <c:v>51.55</c:v>
                </c:pt>
                <c:pt idx="2">
                  <c:v>22.72</c:v>
                </c:pt>
                <c:pt idx="3">
                  <c:v>17.149999999999999</c:v>
                </c:pt>
                <c:pt idx="4">
                  <c:v>12.02</c:v>
                </c:pt>
                <c:pt idx="5">
                  <c:v>8.3699999999999992</c:v>
                </c:pt>
                <c:pt idx="6">
                  <c:v>4.8899999999999997</c:v>
                </c:pt>
                <c:pt idx="7">
                  <c:v>3.65</c:v>
                </c:pt>
                <c:pt idx="8">
                  <c:v>2.71</c:v>
                </c:pt>
                <c:pt idx="9">
                  <c:v>1.18</c:v>
                </c:pt>
                <c:pt idx="10">
                  <c:v>1.06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047564544"/>
        <c:axId val="1047565664"/>
        <c:axId val="0"/>
      </c:bar3DChart>
      <c:catAx>
        <c:axId val="10475645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Framework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7565664"/>
        <c:crosses val="autoZero"/>
        <c:auto val="1"/>
        <c:lblAlgn val="ctr"/>
        <c:lblOffset val="100"/>
        <c:noMultiLvlLbl val="0"/>
      </c:catAx>
      <c:valAx>
        <c:axId val="1047565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Score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7564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2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791" tIns="48396" rIns="96791" bIns="48396" numCol="1" anchor="t" anchorCtr="0" compatLnSpc="1">
            <a:prstTxWarp prst="textNoShape">
              <a:avLst/>
            </a:prstTxWarp>
          </a:bodyPr>
          <a:lstStyle>
            <a:lvl1pPr defTabSz="968375" fontAlgn="base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请将此处改为本章标题</a:t>
            </a:r>
            <a:endParaRPr lang="en-US" altLang="zh-CN"/>
          </a:p>
        </p:txBody>
      </p:sp>
      <p:sp>
        <p:nvSpPr>
          <p:cNvPr id="5120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791" tIns="48396" rIns="96791" bIns="48396" numCol="1" anchor="t" anchorCtr="0" compatLnSpc="1">
            <a:prstTxWarp prst="textNoShape">
              <a:avLst/>
            </a:prstTxWarp>
          </a:bodyPr>
          <a:lstStyle>
            <a:lvl1pPr algn="r" defTabSz="968375" fontAlgn="base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791" tIns="48396" rIns="96791" bIns="48396" numCol="1" anchor="b" anchorCtr="0" compatLnSpc="1">
            <a:prstTxWarp prst="textNoShape">
              <a:avLst/>
            </a:prstTxWarp>
          </a:bodyPr>
          <a:lstStyle>
            <a:lvl1pPr defTabSz="968375" fontAlgn="base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791" tIns="48396" rIns="96791" bIns="48396" numCol="1" anchor="b" anchorCtr="0" compatLnSpc="1">
            <a:prstTxWarp prst="textNoShape">
              <a:avLst/>
            </a:prstTxWarp>
          </a:bodyPr>
          <a:lstStyle>
            <a:lvl1pPr algn="r" defTabSz="968375" fontAlgn="base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DFB0E886-5559-4133-9D2D-4B2631545D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47443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83903" y="4616450"/>
            <a:ext cx="5931494" cy="5109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791" tIns="48396" rIns="96791" bIns="483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dirty="0" smtClean="0"/>
              <a:t>Click here to add content</a:t>
            </a:r>
            <a:endParaRPr lang="en-US" altLang="zh-CN" noProof="0" dirty="0"/>
          </a:p>
          <a:p>
            <a:pPr lvl="1"/>
            <a:r>
              <a:rPr lang="en-US" altLang="zh-CN" noProof="0" dirty="0"/>
              <a:t>Click here to add content</a:t>
            </a:r>
          </a:p>
          <a:p>
            <a:pPr lvl="2"/>
            <a:r>
              <a:rPr lang="en-US" altLang="zh-CN" noProof="0" dirty="0"/>
              <a:t>Click here to add content</a:t>
            </a:r>
          </a:p>
        </p:txBody>
      </p:sp>
      <p:sp>
        <p:nvSpPr>
          <p:cNvPr id="6861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83903" y="765609"/>
            <a:ext cx="5931493" cy="333698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8816728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80975" indent="-180975" algn="l" rtl="0" eaLnBrk="1" fontAlgn="base" hangingPunct="1">
      <a:lnSpc>
        <a:spcPct val="125000"/>
      </a:lnSpc>
      <a:spcBef>
        <a:spcPct val="0"/>
      </a:spcBef>
      <a:spcAft>
        <a:spcPts val="600"/>
      </a:spcAft>
      <a:buSzPct val="60000"/>
      <a:buFont typeface="Wingdings" pitchFamily="2" charset="2"/>
      <a:buChar char="l"/>
      <a:defRPr sz="11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541338" indent="-180975" algn="l" rtl="0" eaLnBrk="1" fontAlgn="base" hangingPunct="1">
      <a:lnSpc>
        <a:spcPct val="125000"/>
      </a:lnSpc>
      <a:spcBef>
        <a:spcPct val="0"/>
      </a:spcBef>
      <a:spcAft>
        <a:spcPts val="600"/>
      </a:spcAft>
      <a:buSzPct val="50000"/>
      <a:buFont typeface="Wingdings" pitchFamily="2" charset="2"/>
      <a:buChar char="p"/>
      <a:defRPr sz="11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895350" indent="-174625" algn="l" rtl="0" eaLnBrk="1" fontAlgn="base" hangingPunct="1">
      <a:lnSpc>
        <a:spcPct val="125000"/>
      </a:lnSpc>
      <a:spcBef>
        <a:spcPct val="0"/>
      </a:spcBef>
      <a:spcAft>
        <a:spcPts val="600"/>
      </a:spcAft>
      <a:buSzPct val="50000"/>
      <a:buFont typeface="Wingdings" pitchFamily="2" charset="2"/>
      <a:buChar char="n"/>
      <a:defRPr sz="11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600200" indent="-228600" algn="just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FrutigerNext LT Regular" pitchFamily="34" charset="0"/>
        <a:ea typeface="华文细黑" pitchFamily="2" charset="-122"/>
        <a:cs typeface="+mn-cs"/>
      </a:defRPr>
    </a:lvl4pPr>
    <a:lvl5pPr marL="2057400" indent="-228600" algn="just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FrutigerNext LT Regular" pitchFamily="34" charset="0"/>
        <a:ea typeface="华文细黑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482" userDrawn="1">
          <p15:clr>
            <a:srgbClr val="F26B43"/>
          </p15:clr>
        </p15:guide>
        <p15:guide id="2" orient="horz" pos="2908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900B07D4-C34F-4901-91CE-B9AE49F1D9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FABE459D-9F6B-4E25-9616-189E9F338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0231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  <a:buClrTx/>
              <a:buSzPct val="60000"/>
              <a:buFont typeface="Wingdings" pitchFamily="2" charset="2"/>
              <a:buChar char="l"/>
              <a:tabLst/>
              <a:defRPr/>
            </a:pPr>
            <a:r>
              <a:rPr lang="en-US" altLang="zh-CN" sz="11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PyTorch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非常接近于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python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的风格，更好理解</a:t>
            </a:r>
          </a:p>
          <a:p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TensorFlow1.0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里在创建了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Tensor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之后，不能直接返回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 而是需要创建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session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会话机制，包含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graph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的概念在里面，而且需要</a:t>
            </a:r>
            <a:r>
              <a:rPr lang="en-US" altLang="zh-CN" sz="11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session.run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才能运行。 这种风格更像是一种硬件编程语言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VHDL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  <a:p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跟</a:t>
            </a:r>
            <a:r>
              <a:rPr lang="en-US" altLang="zh-CN" sz="11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pytorch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等一些简单的相比，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TensorFlow1.0 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徒增了以上概念，用户使用起来非常的困扰。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441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1697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5616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497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5058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817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9096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492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6872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0387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xmlns="" id="{B47E0136-3DD4-4858-B613-CDA21B5E08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xmlns="" id="{95847537-CCFB-44B0-976C-370062ADC2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b="0" i="0" kern="1200" dirty="0" smtClean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Python</a:t>
            </a:r>
            <a:r>
              <a:rPr lang="zh-CN" altLang="en-US" sz="1100" b="0" i="0" kern="1200" dirty="0" smtClean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核心团队计划在</a:t>
            </a:r>
            <a:r>
              <a:rPr lang="en-US" altLang="zh-CN" sz="1100" b="0" i="0" kern="1200" dirty="0" smtClean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2020</a:t>
            </a:r>
            <a:r>
              <a:rPr lang="zh-CN" altLang="en-US" sz="1100" b="0" i="0" kern="1200" dirty="0" smtClean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年停止支持</a:t>
            </a:r>
            <a:r>
              <a:rPr lang="en-US" altLang="zh-CN" sz="1100" b="0" i="0" kern="1200" dirty="0" smtClean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Python 2</a:t>
            </a:r>
            <a:r>
              <a:rPr lang="zh-CN" altLang="en-US" sz="1100" b="0" i="0" kern="1200" dirty="0" smtClean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1574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1077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0489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  <a:buClrTx/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可以非常方便的通过调用</a:t>
            </a:r>
            <a:r>
              <a:rPr lang="en-US" altLang="zh-CN" sz="11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tensorflow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提供的接口来完成神经网络的搭建，不需要我们自己去实现每一层。并且可以使用</a:t>
            </a:r>
            <a:r>
              <a:rPr lang="en-US" altLang="zh-CN" sz="11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tensorflow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自动求导的工具来求得每一个权值的梯度。同时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GPU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的加速功能同样为大数据的运算提供了有力支持。</a:t>
            </a:r>
          </a:p>
        </p:txBody>
      </p:sp>
    </p:spTree>
    <p:extLst>
      <p:ext uri="{BB962C8B-B14F-4D97-AF65-F5344CB8AC3E}">
        <p14:creationId xmlns:p14="http://schemas.microsoft.com/office/powerpoint/2010/main" val="443718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xmlns="" id="{69C5C727-A806-41F0-B324-976B4FD3F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xmlns="" id="{80309684-2D61-475B-B7D5-A85AF501C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838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70724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  <a:buClrTx/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dirty="0" smtClean="0"/>
              <a:t>设计灵活 </a:t>
            </a:r>
            <a:r>
              <a:rPr lang="en-US" altLang="zh-CN" dirty="0" smtClean="0"/>
              <a:t>[1,1,2,’Billy’,(1,2),</a:t>
            </a:r>
            <a:r>
              <a:rPr lang="en-US" altLang="zh-CN" dirty="0" err="1" smtClean="0"/>
              <a:t>tensorflow</a:t>
            </a:r>
            <a:r>
              <a:rPr lang="en-US" altLang="zh-CN" dirty="0" smtClean="0"/>
              <a:t>]</a:t>
            </a:r>
          </a:p>
          <a:p>
            <a:pPr marL="180975" marR="0" lvl="0" indent="-180975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  <a:buClrTx/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zh-CN" dirty="0" smtClean="0"/>
              <a:t>例如图片数据来说：</a:t>
            </a:r>
            <a:r>
              <a:rPr lang="en-US" altLang="zh-CN" dirty="0" smtClean="0"/>
              <a:t>[64,224,224] </a:t>
            </a:r>
            <a:r>
              <a:rPr lang="zh-CN" altLang="zh-CN" dirty="0" smtClean="0"/>
              <a:t>如果使用</a:t>
            </a:r>
            <a:r>
              <a:rPr lang="en-US" altLang="zh-CN" dirty="0" smtClean="0"/>
              <a:t>list</a:t>
            </a:r>
            <a:r>
              <a:rPr lang="zh-CN" altLang="zh-CN" dirty="0" smtClean="0"/>
              <a:t>来存储，所消耗的内存空间会非常大，而且读取和写入的效率也会</a:t>
            </a:r>
            <a:r>
              <a:rPr lang="zh-CN" altLang="en-US" dirty="0" smtClean="0"/>
              <a:t>极其</a:t>
            </a:r>
            <a:r>
              <a:rPr lang="zh-CN" altLang="zh-CN" dirty="0" smtClean="0"/>
              <a:t>低。为了解决大数据的吞吐，</a:t>
            </a:r>
            <a:r>
              <a:rPr lang="en-US" altLang="zh-CN" dirty="0" err="1" smtClean="0"/>
              <a:t>numpy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的推出</a:t>
            </a:r>
            <a:r>
              <a:rPr lang="zh-CN" altLang="zh-CN" dirty="0" smtClean="0"/>
              <a:t>被用来解决这个问题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7193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  <a:buClrTx/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dirty="0" smtClean="0"/>
              <a:t>设计灵活 </a:t>
            </a:r>
            <a:r>
              <a:rPr lang="en-US" altLang="zh-CN" dirty="0" smtClean="0"/>
              <a:t>[1,1,2,’Billy’,(1,2),</a:t>
            </a:r>
            <a:r>
              <a:rPr lang="en-US" altLang="zh-CN" dirty="0" err="1" smtClean="0"/>
              <a:t>tensorflow</a:t>
            </a:r>
            <a:r>
              <a:rPr lang="en-US" altLang="zh-CN" dirty="0" smtClean="0"/>
              <a:t>]</a:t>
            </a:r>
          </a:p>
          <a:p>
            <a:pPr marL="180975" marR="0" lvl="0" indent="-180975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  <a:buClrTx/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zh-CN" dirty="0" smtClean="0"/>
              <a:t>例如图片数据来说：</a:t>
            </a:r>
            <a:r>
              <a:rPr lang="en-US" altLang="zh-CN" dirty="0" smtClean="0"/>
              <a:t>[64,224,224] </a:t>
            </a:r>
            <a:r>
              <a:rPr lang="zh-CN" altLang="zh-CN" dirty="0" smtClean="0"/>
              <a:t>如果使用</a:t>
            </a:r>
            <a:r>
              <a:rPr lang="en-US" altLang="zh-CN" dirty="0" smtClean="0"/>
              <a:t>list</a:t>
            </a:r>
            <a:r>
              <a:rPr lang="zh-CN" altLang="zh-CN" dirty="0" smtClean="0"/>
              <a:t>来存储，所消耗的内存空间会非常大，而且读取和写入的效率也会</a:t>
            </a:r>
            <a:r>
              <a:rPr lang="zh-CN" altLang="en-US" dirty="0" smtClean="0"/>
              <a:t>极其</a:t>
            </a:r>
            <a:r>
              <a:rPr lang="zh-CN" altLang="zh-CN" dirty="0" smtClean="0"/>
              <a:t>低。为了解决大数据的吞吐，</a:t>
            </a:r>
            <a:r>
              <a:rPr lang="en-US" altLang="zh-CN" dirty="0" err="1" smtClean="0"/>
              <a:t>numpy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的推出</a:t>
            </a:r>
            <a:r>
              <a:rPr lang="zh-CN" altLang="zh-CN" dirty="0" smtClean="0"/>
              <a:t>被用来解决这个问题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04392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很多的数据经过很多的操作从输入到输出完成一个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flow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的过程，就像水流一样连接每一个管道完成每一个运算。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791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07889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string: </a:t>
            </a:r>
            <a:r>
              <a:rPr lang="zh-CN" altLang="zh-CN" dirty="0" smtClean="0"/>
              <a:t>并不常用，只需要知道支持</a:t>
            </a:r>
            <a:r>
              <a:rPr lang="en-US" altLang="zh-CN" dirty="0" smtClean="0"/>
              <a:t>string</a:t>
            </a:r>
            <a:r>
              <a:rPr lang="zh-CN" altLang="zh-CN" dirty="0" smtClean="0"/>
              <a:t>类型即可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2337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xmlns="" id="{9827969F-E9A5-448E-8761-4D7148A271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xmlns="" id="{BB481A39-DCB5-4A6F-AAE6-A4A5911AC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0716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一个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上的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tensor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和一个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GPU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上的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tensor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的区别在于：在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GPU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上的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tensor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只能进行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GPU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上的操作，同理对于一个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上的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tensor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也只能进行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上的操作。但往往我们的操作是自动判定的，操作符是根据传入参数的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tensor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来自动选择，如果该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tensor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GPU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上就选在在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GPU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上来完成操作，反之亦然。</a:t>
            </a:r>
          </a:p>
          <a:p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例如：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11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a+b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必须两个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tensor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同时在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上或者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GPU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上， 不支持一个在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一个在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GPU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上， 否则会报错。</a:t>
            </a:r>
            <a:endParaRPr lang="zh-CN" altLang="zh-CN" sz="11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887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zh-CN" sz="11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662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1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1836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1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304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-180975"/>
            <a:r>
              <a:rPr lang="zh-CN" altLang="en-US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很明显看出实际上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lang="zh-CN" altLang="en-US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还是个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tensor</a:t>
            </a:r>
            <a:r>
              <a:rPr lang="zh-CN" altLang="en-US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，但是使用</a:t>
            </a:r>
            <a:r>
              <a:rPr lang="en-US" altLang="zh-CN" sz="11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isinstance</a:t>
            </a:r>
            <a:r>
              <a:rPr lang="zh-CN" altLang="en-US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方法查询结果返回的是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False</a:t>
            </a:r>
            <a:r>
              <a:rPr lang="zh-CN" altLang="en-US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 因此我们更推荐使用</a:t>
            </a:r>
            <a:r>
              <a:rPr lang="en-US" altLang="zh-CN" sz="11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tf.is_tensor</a:t>
            </a:r>
            <a:r>
              <a:rPr lang="zh-CN" altLang="en-US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lang="en-US" altLang="zh-CN" sz="11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tf.dtype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来查询数据的类型。</a:t>
            </a:r>
            <a:endParaRPr lang="zh-CN" altLang="zh-CN" sz="110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7751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55665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37280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26999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2257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tf.random.shuffle</a:t>
            </a:r>
            <a:r>
              <a:rPr lang="en-US" altLang="zh-CN" dirty="0" smtClean="0"/>
              <a:t>()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在图像处理中常用到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6729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xmlns="" id="{69C5C727-A806-41F0-B324-976B4FD3F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xmlns="" id="{80309684-2D61-475B-B7D5-A85AF501C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351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34961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92015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1360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3873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40876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67931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18488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Reshape</a:t>
            </a:r>
            <a:r>
              <a:rPr lang="zh-CN" altLang="en-US" dirty="0" smtClean="0"/>
              <a:t>虽然灵活性很好，原则上可以有很多种组合方式，但是同时要考虑到，所设定的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是否有相应的物理意义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0450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Reshape</a:t>
            </a:r>
            <a:r>
              <a:rPr lang="zh-CN" altLang="en-US" dirty="0" smtClean="0"/>
              <a:t>虽然灵活性很好，原则上可以有很多种组合方式，但是同时要考虑到，所设定的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是否有相应的物理意义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17421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Reshape</a:t>
            </a:r>
            <a:r>
              <a:rPr lang="zh-CN" altLang="en-US" dirty="0" smtClean="0"/>
              <a:t>虽然灵活性很好，原则上可以有很多种组合方式，但是同时要考虑到，所设定的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是否有相应的物理意义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015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名字的由来：</a:t>
            </a:r>
            <a:r>
              <a:rPr lang="zh-CN" altLang="en-US" sz="1100" b="0" i="0" kern="1200" dirty="0" smtClean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之所以选中</a:t>
            </a:r>
            <a:r>
              <a:rPr lang="en-US" altLang="zh-CN" sz="1100" b="0" i="0" kern="1200" dirty="0" smtClean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Python</a:t>
            </a:r>
            <a:r>
              <a:rPr lang="zh-CN" altLang="en-US" sz="1100" b="0" i="0" kern="1200" dirty="0" smtClean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作为程序的名字，是因为作者是</a:t>
            </a:r>
            <a:r>
              <a:rPr lang="en-US" altLang="zh-CN" sz="1100" b="0" i="0" kern="1200" dirty="0" smtClean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BBC</a:t>
            </a:r>
            <a:r>
              <a:rPr lang="zh-CN" altLang="en-US" sz="1100" b="0" i="0" kern="1200" dirty="0" smtClean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电视剧</a:t>
            </a:r>
            <a:r>
              <a:rPr lang="en-US" altLang="zh-CN" sz="1100" b="0" i="0" kern="1200" dirty="0" smtClean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——</a:t>
            </a:r>
            <a:r>
              <a:rPr lang="zh-CN" altLang="en-US" sz="1100" b="0" i="0" kern="1200" dirty="0" smtClean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蒙提</a:t>
            </a:r>
            <a:r>
              <a:rPr lang="en-US" altLang="zh-CN" sz="1100" b="0" i="0" kern="1200" dirty="0" smtClean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·</a:t>
            </a:r>
            <a:r>
              <a:rPr lang="zh-CN" altLang="en-US" sz="1100" b="0" i="0" kern="1200" dirty="0" smtClean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派森的飞行马戏团的爱好者。</a:t>
            </a:r>
            <a:endParaRPr lang="en-US" altLang="zh-CN" sz="1100" b="0" i="0" kern="1200" dirty="0" smtClean="0">
              <a:solidFill>
                <a:schemeClr val="tx1"/>
              </a:solidFill>
              <a:effectLst/>
              <a:latin typeface="FrutigerNext LT Regular" pitchFamily="34" charset="0"/>
              <a:ea typeface="华文细黑" pitchFamily="2" charset="-122"/>
              <a:cs typeface="+mn-cs"/>
            </a:endParaRPr>
          </a:p>
          <a:p>
            <a:r>
              <a:rPr lang="zh-CN" altLang="en-US" sz="1100" b="0" i="0" kern="1200" dirty="0" smtClean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使用</a:t>
            </a:r>
            <a:r>
              <a:rPr lang="en-US" altLang="zh-CN" sz="1100" b="0" i="0" kern="1200" dirty="0" smtClean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import this</a:t>
            </a:r>
            <a:r>
              <a:rPr lang="zh-CN" altLang="en-US" sz="1100" b="0" i="0" kern="1200" dirty="0" smtClean="0">
                <a:solidFill>
                  <a:schemeClr val="tx1"/>
                </a:solidFill>
                <a:effectLst/>
                <a:latin typeface="FrutigerNext LT Regular" pitchFamily="34" charset="0"/>
                <a:ea typeface="华文细黑" pitchFamily="2" charset="-122"/>
                <a:cs typeface="+mn-cs"/>
              </a:rPr>
              <a:t>查看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90292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Reshape</a:t>
            </a:r>
            <a:r>
              <a:rPr lang="zh-CN" altLang="en-US" dirty="0" smtClean="0"/>
              <a:t>虽然灵活性很好，原则上可以有很多种组合方式，但是同时要考虑到，所设定的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是否有相应的物理意义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5753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类似于</a:t>
            </a:r>
            <a:r>
              <a:rPr lang="en-US" altLang="zh-CN" dirty="0" err="1" smtClean="0"/>
              <a:t>numpy</a:t>
            </a:r>
            <a:r>
              <a:rPr lang="zh-CN" altLang="en-US" dirty="0" smtClean="0"/>
              <a:t>中的广播的概念</a:t>
            </a:r>
            <a:endParaRPr lang="en-US" altLang="zh-CN" dirty="0" smtClean="0"/>
          </a:p>
          <a:p>
            <a:r>
              <a:rPr lang="zh-CN" altLang="en-US" dirty="0" smtClean="0"/>
              <a:t>区别与</a:t>
            </a:r>
            <a:r>
              <a:rPr lang="en-US" altLang="zh-CN" dirty="0" err="1" smtClean="0"/>
              <a:t>tf.tile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tf.tile</a:t>
            </a:r>
            <a:r>
              <a:rPr lang="zh-CN" altLang="en-US" dirty="0" smtClean="0"/>
              <a:t>会进行数据的复制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4320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类似于</a:t>
            </a:r>
            <a:r>
              <a:rPr lang="en-US" altLang="zh-CN" dirty="0" err="1" smtClean="0"/>
              <a:t>numpy</a:t>
            </a:r>
            <a:r>
              <a:rPr lang="zh-CN" altLang="en-US" dirty="0" smtClean="0"/>
              <a:t>中的广播的概念</a:t>
            </a:r>
            <a:endParaRPr lang="en-US" altLang="zh-CN" dirty="0" smtClean="0"/>
          </a:p>
          <a:p>
            <a:r>
              <a:rPr lang="zh-CN" altLang="en-US" dirty="0" smtClean="0"/>
              <a:t>区别与</a:t>
            </a:r>
            <a:r>
              <a:rPr lang="en-US" altLang="zh-CN" dirty="0" err="1" smtClean="0"/>
              <a:t>tf.tile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tf.tile</a:t>
            </a:r>
            <a:r>
              <a:rPr lang="zh-CN" altLang="en-US" dirty="0" smtClean="0"/>
              <a:t>会进行数据的复制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19790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类似于</a:t>
            </a:r>
            <a:r>
              <a:rPr lang="en-US" altLang="zh-CN" dirty="0" err="1" smtClean="0"/>
              <a:t>numpy</a:t>
            </a:r>
            <a:r>
              <a:rPr lang="zh-CN" altLang="en-US" dirty="0" smtClean="0"/>
              <a:t>中的广播的概念</a:t>
            </a:r>
            <a:endParaRPr lang="en-US" altLang="zh-CN" dirty="0" smtClean="0"/>
          </a:p>
          <a:p>
            <a:r>
              <a:rPr lang="zh-CN" altLang="en-US" dirty="0" smtClean="0"/>
              <a:t>区别与</a:t>
            </a:r>
            <a:r>
              <a:rPr lang="en-US" altLang="zh-CN" dirty="0" err="1" smtClean="0"/>
              <a:t>tf.tile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tf.tile</a:t>
            </a:r>
            <a:r>
              <a:rPr lang="zh-CN" altLang="en-US" dirty="0" smtClean="0"/>
              <a:t>会进行数据的复制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32298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40406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06049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90856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898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16615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4984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  <a:buClrTx/>
              <a:buSzPct val="60000"/>
              <a:buFont typeface="Wingdings" pitchFamily="2" charset="2"/>
              <a:buChar char="l"/>
              <a:tabLst/>
              <a:defRPr/>
            </a:pP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ski-learn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machine learning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 GPU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）；</a:t>
            </a:r>
            <a:endParaRPr lang="en-US" altLang="zh-CN" sz="1100" kern="1200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80975" marR="0" lvl="0" indent="-180975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  <a:buClrTx/>
              <a:buSzPct val="60000"/>
              <a:buFont typeface="Wingdings" pitchFamily="2" charset="2"/>
              <a:buChar char="l"/>
              <a:tabLst/>
              <a:defRPr/>
            </a:pP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Caffe:2013 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第一个面向深度学习的框架（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C++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开发语言，有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python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接口。但不支持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auto-grad 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自动求导， 因此每一层网络层的梯度方式需要我们自己去定义） 深度学习的鼻祖！ </a:t>
            </a:r>
            <a:endParaRPr lang="en-US" altLang="zh-CN" sz="1100" kern="1200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80975" marR="0" lvl="0" indent="-180975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  <a:buClrTx/>
              <a:buSzPct val="60000"/>
              <a:buFont typeface="Wingdings" pitchFamily="2" charset="2"/>
              <a:buChar char="l"/>
              <a:tabLst/>
              <a:defRPr/>
            </a:pPr>
            <a:r>
              <a:rPr lang="en-US" altLang="zh-CN" sz="11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Keras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跟其他深度学习框架不同只是提供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API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接口，底层的运算实现并不是自己实现，所以只能成为深度学习的一个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wrapper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 </a:t>
            </a:r>
            <a:endParaRPr lang="en-US" altLang="zh-CN" sz="1100" kern="1200" dirty="0" smtClean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80975" marR="0" lvl="0" indent="-180975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  <a:buClrTx/>
              <a:buSzPct val="60000"/>
              <a:buFont typeface="Wingdings" pitchFamily="2" charset="2"/>
              <a:buChar char="l"/>
              <a:tabLst/>
              <a:defRPr/>
            </a:pP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Torch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lang="en-US" altLang="zh-CN" sz="11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Lua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语言一个非常小众的语言。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180975" marR="0" lvl="0" indent="-180975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  <a:buClrTx/>
              <a:buSzPct val="60000"/>
              <a:buFont typeface="Wingdings" pitchFamily="2" charset="2"/>
              <a:buChar char="l"/>
              <a:tabLst/>
              <a:defRPr/>
            </a:pPr>
            <a:r>
              <a:rPr lang="en-US" altLang="zh-CN" sz="11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Teano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开发难，调试难</a:t>
            </a:r>
          </a:p>
          <a:p>
            <a:pPr marL="180975" marR="0" lvl="0" indent="-180975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  <a:buClrTx/>
              <a:buSzPct val="60000"/>
              <a:buFont typeface="Wingdings" pitchFamily="2" charset="2"/>
              <a:buChar char="l"/>
              <a:tabLst/>
              <a:defRPr/>
            </a:pPr>
            <a:endParaRPr lang="en-US" altLang="zh-CN" dirty="0" smtClean="0">
              <a:sym typeface="+mn-lt"/>
            </a:endParaRPr>
          </a:p>
          <a:p>
            <a:pPr marL="180975" marR="0" lvl="0" indent="-180975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  <a:buClrTx/>
              <a:buSzPct val="60000"/>
              <a:buFont typeface="Wingdings" pitchFamily="2" charset="2"/>
              <a:buChar char="l"/>
              <a:tabLst/>
              <a:defRPr/>
            </a:pPr>
            <a:endParaRPr lang="en-US" altLang="zh-CN" dirty="0" smtClean="0">
              <a:sym typeface="+mn-lt"/>
            </a:endParaRPr>
          </a:p>
          <a:p>
            <a:pPr marL="180975" marR="0" lvl="0" indent="-180975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ts val="600"/>
              </a:spcAft>
              <a:buClrTx/>
              <a:buSzPct val="60000"/>
              <a:buFont typeface="Wingdings" pitchFamily="2" charset="2"/>
              <a:buChar char="l"/>
              <a:tabLst/>
              <a:defRPr/>
            </a:pPr>
            <a:endParaRPr lang="en-US" altLang="zh-CN" dirty="0" smtClean="0">
              <a:sym typeface="+mn-lt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28013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xmlns="" id="{69C5C727-A806-41F0-B324-976B4FD3F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xmlns="" id="{80309684-2D61-475B-B7D5-A85AF501C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3916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67874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2238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76492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40506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81395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4289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72825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10493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7134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8683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91122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13329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4810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02693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15373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2296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3060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84073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48692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1724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78362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xmlns="" id="{69C5C727-A806-41F0-B324-976B4FD3F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xmlns="" id="{80309684-2D61-475B-B7D5-A85AF501C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76728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Keras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的本质可以理解为是一个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API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的协议，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11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TensorFlow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有自己定义的关于</a:t>
            </a:r>
            <a:r>
              <a:rPr lang="en-US" altLang="zh-CN" sz="11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keras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协议的实现叫做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11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tf.keras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 </a:t>
            </a:r>
          </a:p>
          <a:p>
            <a:r>
              <a:rPr lang="en-US" altLang="zh-CN" sz="11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Keras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在未来很有可能会慢慢淡出，因为</a:t>
            </a:r>
            <a:r>
              <a:rPr lang="en-US" altLang="zh-CN" sz="11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keras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已经被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Google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收购。</a:t>
            </a:r>
            <a:r>
              <a:rPr lang="en-US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Google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长远来看不会同时保留两个工具，因为会给用户带来困扰，到底使用的是</a:t>
            </a:r>
            <a:r>
              <a:rPr lang="en-US" altLang="zh-CN" sz="11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TensorFlow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还是</a:t>
            </a:r>
            <a:r>
              <a:rPr lang="en-US" altLang="zh-CN" sz="1100" kern="1200" dirty="0" err="1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keras</a:t>
            </a:r>
            <a:r>
              <a:rPr lang="zh-CN" altLang="zh-CN" sz="1100" kern="12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5619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4800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42330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94126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85323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xmlns="" id="{69C5C727-A806-41F0-B324-976B4FD3F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xmlns="" id="{80309684-2D61-475B-B7D5-A85AF501C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8401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832641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4519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参考答案：</a:t>
            </a:r>
            <a:endParaRPr lang="en-US" altLang="zh-CN" dirty="0"/>
          </a:p>
          <a:p>
            <a:pPr lvl="1"/>
            <a:r>
              <a:rPr lang="en-US" altLang="zh-CN" dirty="0" smtClean="0"/>
              <a:t>D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lvl="1"/>
            <a:r>
              <a:rPr lang="en-US" altLang="zh-CN" dirty="0" smtClean="0"/>
              <a:t>ACD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5" name="幻灯片图像占位符 4">
            <a:extLst>
              <a:ext uri="{FF2B5EF4-FFF2-40B4-BE49-F238E27FC236}">
                <a16:creationId xmlns:a16="http://schemas.microsoft.com/office/drawing/2014/main" xmlns="" id="{98A58FB3-C4E5-4332-9055-662E9CD79C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</p:spTree>
    <p:extLst>
      <p:ext uri="{BB962C8B-B14F-4D97-AF65-F5344CB8AC3E}">
        <p14:creationId xmlns:p14="http://schemas.microsoft.com/office/powerpoint/2010/main" val="830597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18</a:t>
            </a:r>
            <a:r>
              <a:rPr lang="zh-CN" altLang="en-US" dirty="0" smtClean="0"/>
              <a:t>年的数据可以看到，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的总得分还是遥遥领先。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95193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84200" y="765175"/>
            <a:ext cx="5930900" cy="33369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40572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xmlns="" id="{A8CBFC1F-90F2-4A88-941A-FEE67D5CA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76238" y="768350"/>
            <a:ext cx="6346825" cy="3570288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xmlns="" id="{387FCA14-715D-4262-8ADE-D64F3630C2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210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#修订记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Group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77508034"/>
              </p:ext>
            </p:extLst>
          </p:nvPr>
        </p:nvGraphicFramePr>
        <p:xfrm>
          <a:off x="1007533" y="1254489"/>
          <a:ext cx="10464801" cy="1082675"/>
        </p:xfrm>
        <a:graphic>
          <a:graphicData uri="http://schemas.openxmlformats.org/drawingml/2006/table">
            <a:tbl>
              <a:tblPr/>
              <a:tblGrid>
                <a:gridCol w="31202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6821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43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3519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课程编码</a:t>
                      </a:r>
                    </a:p>
                  </a:txBody>
                  <a:tcPr marL="102699" marR="10269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适用产品</a:t>
                      </a:r>
                    </a:p>
                  </a:txBody>
                  <a:tcPr marL="102699" marR="10269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产品版本</a:t>
                      </a:r>
                    </a:p>
                  </a:txBody>
                  <a:tcPr marL="102699" marR="10269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课程版本</a:t>
                      </a: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2699" marR="10269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Group 2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85112825"/>
              </p:ext>
            </p:extLst>
          </p:nvPr>
        </p:nvGraphicFramePr>
        <p:xfrm>
          <a:off x="1007533" y="2776901"/>
          <a:ext cx="10464800" cy="3038475"/>
        </p:xfrm>
        <a:graphic>
          <a:graphicData uri="http://schemas.openxmlformats.org/drawingml/2006/table">
            <a:tbl>
              <a:tblPr/>
              <a:tblGrid>
                <a:gridCol w="31202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6821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43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3519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作者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工号</a:t>
                      </a:r>
                    </a:p>
                  </a:txBody>
                  <a:tcPr marL="102699" marR="10269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时间</a:t>
                      </a:r>
                    </a:p>
                  </a:txBody>
                  <a:tcPr marL="102699" marR="10269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审核人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工号</a:t>
                      </a:r>
                    </a:p>
                  </a:txBody>
                  <a:tcPr marL="102699" marR="10269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新开发/优化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2699" marR="10269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44" marR="104344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1007533" y="1825691"/>
            <a:ext cx="3120248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课程编码</a:t>
            </a:r>
          </a:p>
        </p:txBody>
      </p:sp>
      <p:sp>
        <p:nvSpPr>
          <p:cNvPr id="36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127781" y="1825691"/>
            <a:ext cx="1968219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适用的产品</a:t>
            </a:r>
          </a:p>
        </p:txBody>
      </p:sp>
      <p:sp>
        <p:nvSpPr>
          <p:cNvPr id="37" name="文本占位符 7"/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1825691"/>
            <a:ext cx="3024336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V5R2</a:t>
            </a:r>
            <a:endParaRPr lang="zh-CN" altLang="en-US" dirty="0"/>
          </a:p>
        </p:txBody>
      </p:sp>
      <p:sp>
        <p:nvSpPr>
          <p:cNvPr id="3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9120336" y="1825691"/>
            <a:ext cx="2351997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V1R1</a:t>
            </a:r>
            <a:endParaRPr lang="zh-CN" altLang="en-US" dirty="0"/>
          </a:p>
        </p:txBody>
      </p:sp>
      <p:sp>
        <p:nvSpPr>
          <p:cNvPr id="4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7435" y="3373862"/>
            <a:ext cx="3120347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44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4127781" y="3373862"/>
            <a:ext cx="1968219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2015.01.25</a:t>
            </a:r>
            <a:endParaRPr lang="zh-CN" altLang="en-US" dirty="0"/>
          </a:p>
        </p:txBody>
      </p:sp>
      <p:sp>
        <p:nvSpPr>
          <p:cNvPr id="45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3373862"/>
            <a:ext cx="3024336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46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9120336" y="3337858"/>
            <a:ext cx="2352261" cy="50405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新开发</a:t>
            </a:r>
          </a:p>
        </p:txBody>
      </p:sp>
      <p:sp>
        <p:nvSpPr>
          <p:cNvPr id="63" name="Rectangle 2"/>
          <p:cNvSpPr>
            <a:spLocks noChangeArrowheads="1"/>
          </p:cNvSpPr>
          <p:nvPr userDrawn="1"/>
        </p:nvSpPr>
        <p:spPr bwMode="auto">
          <a:xfrm>
            <a:off x="952501" y="368660"/>
            <a:ext cx="2803239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8258" tIns="39127" rIns="78258" bIns="39127" anchor="ctr"/>
          <a:lstStyle/>
          <a:p>
            <a:pPr algn="l" defTabSz="1001624" rtl="0" eaLnBrk="0" fontAlgn="t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5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修订记录</a:t>
            </a:r>
          </a:p>
        </p:txBody>
      </p:sp>
      <p:sp>
        <p:nvSpPr>
          <p:cNvPr id="64" name="Text Box 58"/>
          <p:cNvSpPr txBox="1">
            <a:spLocks noChangeArrowheads="1"/>
          </p:cNvSpPr>
          <p:nvPr userDrawn="1"/>
        </p:nvSpPr>
        <p:spPr bwMode="auto">
          <a:xfrm>
            <a:off x="8904312" y="296652"/>
            <a:ext cx="2772308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i="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本页不打印</a:t>
            </a:r>
          </a:p>
        </p:txBody>
      </p:sp>
      <p:sp>
        <p:nvSpPr>
          <p:cNvPr id="39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1007435" y="3877918"/>
            <a:ext cx="3120347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40" name="文本占位符 7"/>
          <p:cNvSpPr>
            <a:spLocks noGrp="1"/>
          </p:cNvSpPr>
          <p:nvPr>
            <p:ph type="body" sz="quarter" idx="22" hasCustomPrompt="1"/>
          </p:nvPr>
        </p:nvSpPr>
        <p:spPr>
          <a:xfrm>
            <a:off x="4127781" y="3877918"/>
            <a:ext cx="1968219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2015.01.25</a:t>
            </a:r>
            <a:endParaRPr lang="zh-CN" altLang="en-US" dirty="0"/>
          </a:p>
        </p:txBody>
      </p:sp>
      <p:sp>
        <p:nvSpPr>
          <p:cNvPr id="41" name="文本占位符 7"/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3877918"/>
            <a:ext cx="3024336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42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9120336" y="3841914"/>
            <a:ext cx="2352261" cy="50405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65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1007435" y="4345970"/>
            <a:ext cx="3120347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66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4127781" y="4345970"/>
            <a:ext cx="1968219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2015.01.25</a:t>
            </a:r>
            <a:endParaRPr lang="zh-CN" altLang="en-US" dirty="0"/>
          </a:p>
        </p:txBody>
      </p:sp>
      <p:sp>
        <p:nvSpPr>
          <p:cNvPr id="67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4345970"/>
            <a:ext cx="3024336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68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9120336" y="4345970"/>
            <a:ext cx="2352261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69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1007435" y="4886030"/>
            <a:ext cx="3120347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70" name="文本占位符 7"/>
          <p:cNvSpPr>
            <a:spLocks noGrp="1"/>
          </p:cNvSpPr>
          <p:nvPr>
            <p:ph type="body" sz="quarter" idx="30" hasCustomPrompt="1"/>
          </p:nvPr>
        </p:nvSpPr>
        <p:spPr>
          <a:xfrm>
            <a:off x="4127781" y="4886030"/>
            <a:ext cx="1968219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2015.01.25</a:t>
            </a:r>
            <a:endParaRPr lang="zh-CN" altLang="en-US" dirty="0"/>
          </a:p>
        </p:txBody>
      </p:sp>
      <p:sp>
        <p:nvSpPr>
          <p:cNvPr id="71" name="文本占位符 7"/>
          <p:cNvSpPr>
            <a:spLocks noGrp="1"/>
          </p:cNvSpPr>
          <p:nvPr>
            <p:ph type="body" sz="quarter" idx="31" hasCustomPrompt="1"/>
          </p:nvPr>
        </p:nvSpPr>
        <p:spPr>
          <a:xfrm>
            <a:off x="6096000" y="4886030"/>
            <a:ext cx="3024336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72" name="文本占位符 7"/>
          <p:cNvSpPr>
            <a:spLocks noGrp="1"/>
          </p:cNvSpPr>
          <p:nvPr>
            <p:ph type="body" sz="quarter" idx="32" hasCustomPrompt="1"/>
          </p:nvPr>
        </p:nvSpPr>
        <p:spPr>
          <a:xfrm>
            <a:off x="9120336" y="4886030"/>
            <a:ext cx="2352261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73" name="文本占位符 7"/>
          <p:cNvSpPr>
            <a:spLocks noGrp="1"/>
          </p:cNvSpPr>
          <p:nvPr>
            <p:ph type="body" sz="quarter" idx="33" hasCustomPrompt="1"/>
          </p:nvPr>
        </p:nvSpPr>
        <p:spPr>
          <a:xfrm>
            <a:off x="1007435" y="5354082"/>
            <a:ext cx="3120347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74" name="文本占位符 7"/>
          <p:cNvSpPr>
            <a:spLocks noGrp="1"/>
          </p:cNvSpPr>
          <p:nvPr>
            <p:ph type="body" sz="quarter" idx="34" hasCustomPrompt="1"/>
          </p:nvPr>
        </p:nvSpPr>
        <p:spPr>
          <a:xfrm>
            <a:off x="4127781" y="5354082"/>
            <a:ext cx="1968219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/>
              <a:t>2015.01.25</a:t>
            </a:r>
            <a:endParaRPr lang="zh-CN" altLang="en-US" dirty="0"/>
          </a:p>
        </p:txBody>
      </p:sp>
      <p:sp>
        <p:nvSpPr>
          <p:cNvPr id="75" name="文本占位符 7"/>
          <p:cNvSpPr>
            <a:spLocks noGrp="1"/>
          </p:cNvSpPr>
          <p:nvPr>
            <p:ph type="body" sz="quarter" idx="35" hasCustomPrompt="1"/>
          </p:nvPr>
        </p:nvSpPr>
        <p:spPr>
          <a:xfrm>
            <a:off x="6096000" y="5354082"/>
            <a:ext cx="3024336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76" name="文本占位符 7"/>
          <p:cNvSpPr>
            <a:spLocks noGrp="1"/>
          </p:cNvSpPr>
          <p:nvPr>
            <p:ph type="body" sz="quarter" idx="36" hasCustomPrompt="1"/>
          </p:nvPr>
        </p:nvSpPr>
        <p:spPr>
          <a:xfrm>
            <a:off x="9120336" y="5354082"/>
            <a:ext cx="2352261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600">
                <a:latin typeface="+mn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#思考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1233487"/>
            <a:ext cx="10560049" cy="4680000"/>
          </a:xfrm>
        </p:spPr>
        <p:txBody>
          <a:bodyPr/>
          <a:lstStyle>
            <a:lvl1pPr marL="457200" marR="0" indent="-457200" algn="just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100000"/>
              <a:buFont typeface="+mj-lt"/>
              <a:buAutoNum type="arabicPeriod"/>
              <a:tabLst/>
              <a:defRPr sz="2000">
                <a:latin typeface="+mn-ea"/>
                <a:ea typeface="+mn-ea"/>
                <a:cs typeface="Arial" panose="020B0604020202020204" pitchFamily="34" charset="0"/>
              </a:defRPr>
            </a:lvl1pPr>
            <a:lvl2pPr marL="401637" indent="0" algn="just">
              <a:buSzPct val="100000"/>
              <a:buFont typeface="+mj-lt"/>
              <a:buNone/>
              <a:defRPr sz="1800"/>
            </a:lvl2pPr>
            <a:lvl3pPr>
              <a:defRPr/>
            </a:lvl3pPr>
            <a:lvl5pPr>
              <a:buNone/>
              <a:defRPr/>
            </a:lvl5pPr>
          </a:lstStyle>
          <a:p>
            <a:r>
              <a:rPr lang="zh-CN" altLang="en-US" dirty="0"/>
              <a:t>此版式用于思考题</a:t>
            </a:r>
            <a:r>
              <a:rPr lang="en-US" altLang="zh-CN" dirty="0"/>
              <a:t>-201501</a:t>
            </a:r>
            <a:r>
              <a:rPr lang="zh-CN" altLang="en-US" dirty="0"/>
              <a:t>具体格式（序号格式需以模板展示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1665402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思考题</a:t>
            </a:r>
          </a:p>
        </p:txBody>
      </p:sp>
      <p:sp>
        <p:nvSpPr>
          <p:cNvPr id="8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479376" y="424270"/>
            <a:ext cx="495619" cy="592462"/>
            <a:chOff x="5554662" y="2422526"/>
            <a:chExt cx="690564" cy="825500"/>
          </a:xfrm>
          <a:solidFill>
            <a:schemeClr val="bg1"/>
          </a:solidFill>
        </p:grpSpPr>
        <p:sp>
          <p:nvSpPr>
            <p:cNvPr id="11" name="Freeform 30"/>
            <p:cNvSpPr>
              <a:spLocks/>
            </p:cNvSpPr>
            <p:nvPr/>
          </p:nvSpPr>
          <p:spPr bwMode="auto">
            <a:xfrm>
              <a:off x="5554662" y="2487613"/>
              <a:ext cx="258763" cy="760413"/>
            </a:xfrm>
            <a:custGeom>
              <a:avLst/>
              <a:gdLst>
                <a:gd name="T0" fmla="*/ 233 w 245"/>
                <a:gd name="T1" fmla="*/ 722 h 722"/>
                <a:gd name="T2" fmla="*/ 245 w 245"/>
                <a:gd name="T3" fmla="*/ 710 h 722"/>
                <a:gd name="T4" fmla="*/ 245 w 245"/>
                <a:gd name="T5" fmla="*/ 614 h 722"/>
                <a:gd name="T6" fmla="*/ 187 w 245"/>
                <a:gd name="T7" fmla="*/ 559 h 722"/>
                <a:gd name="T8" fmla="*/ 93 w 245"/>
                <a:gd name="T9" fmla="*/ 499 h 722"/>
                <a:gd name="T10" fmla="*/ 93 w 245"/>
                <a:gd name="T11" fmla="*/ 401 h 722"/>
                <a:gd name="T12" fmla="*/ 82 w 245"/>
                <a:gd name="T13" fmla="*/ 398 h 722"/>
                <a:gd name="T14" fmla="*/ 38 w 245"/>
                <a:gd name="T15" fmla="*/ 381 h 722"/>
                <a:gd name="T16" fmla="*/ 102 w 245"/>
                <a:gd name="T17" fmla="*/ 255 h 722"/>
                <a:gd name="T18" fmla="*/ 106 w 245"/>
                <a:gd name="T19" fmla="*/ 250 h 722"/>
                <a:gd name="T20" fmla="*/ 105 w 245"/>
                <a:gd name="T21" fmla="*/ 244 h 722"/>
                <a:gd name="T22" fmla="*/ 218 w 245"/>
                <a:gd name="T23" fmla="*/ 31 h 722"/>
                <a:gd name="T24" fmla="*/ 225 w 245"/>
                <a:gd name="T25" fmla="*/ 15 h 722"/>
                <a:gd name="T26" fmla="*/ 222 w 245"/>
                <a:gd name="T27" fmla="*/ 9 h 722"/>
                <a:gd name="T28" fmla="*/ 207 w 245"/>
                <a:gd name="T29" fmla="*/ 3 h 722"/>
                <a:gd name="T30" fmla="*/ 86 w 245"/>
                <a:gd name="T31" fmla="*/ 148 h 722"/>
                <a:gd name="T32" fmla="*/ 75 w 245"/>
                <a:gd name="T33" fmla="*/ 240 h 722"/>
                <a:gd name="T34" fmla="*/ 8 w 245"/>
                <a:gd name="T35" fmla="*/ 390 h 722"/>
                <a:gd name="T36" fmla="*/ 8 w 245"/>
                <a:gd name="T37" fmla="*/ 391 h 722"/>
                <a:gd name="T38" fmla="*/ 8 w 245"/>
                <a:gd name="T39" fmla="*/ 393 h 722"/>
                <a:gd name="T40" fmla="*/ 63 w 245"/>
                <a:gd name="T41" fmla="*/ 424 h 722"/>
                <a:gd name="T42" fmla="*/ 63 w 245"/>
                <a:gd name="T43" fmla="*/ 500 h 722"/>
                <a:gd name="T44" fmla="*/ 179 w 245"/>
                <a:gd name="T45" fmla="*/ 588 h 722"/>
                <a:gd name="T46" fmla="*/ 215 w 245"/>
                <a:gd name="T47" fmla="*/ 612 h 722"/>
                <a:gd name="T48" fmla="*/ 215 w 245"/>
                <a:gd name="T49" fmla="*/ 614 h 722"/>
                <a:gd name="T50" fmla="*/ 215 w 245"/>
                <a:gd name="T51" fmla="*/ 710 h 722"/>
                <a:gd name="T52" fmla="*/ 227 w 245"/>
                <a:gd name="T53" fmla="*/ 722 h 722"/>
                <a:gd name="T54" fmla="*/ 233 w 245"/>
                <a:gd name="T55" fmla="*/ 722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5" h="722">
                  <a:moveTo>
                    <a:pt x="233" y="722"/>
                  </a:moveTo>
                  <a:cubicBezTo>
                    <a:pt x="240" y="722"/>
                    <a:pt x="245" y="717"/>
                    <a:pt x="245" y="710"/>
                  </a:cubicBezTo>
                  <a:cubicBezTo>
                    <a:pt x="245" y="614"/>
                    <a:pt x="245" y="614"/>
                    <a:pt x="245" y="614"/>
                  </a:cubicBezTo>
                  <a:cubicBezTo>
                    <a:pt x="245" y="605"/>
                    <a:pt x="242" y="574"/>
                    <a:pt x="187" y="559"/>
                  </a:cubicBezTo>
                  <a:cubicBezTo>
                    <a:pt x="128" y="543"/>
                    <a:pt x="94" y="522"/>
                    <a:pt x="93" y="499"/>
                  </a:cubicBezTo>
                  <a:cubicBezTo>
                    <a:pt x="93" y="401"/>
                    <a:pt x="93" y="401"/>
                    <a:pt x="93" y="401"/>
                  </a:cubicBezTo>
                  <a:cubicBezTo>
                    <a:pt x="82" y="398"/>
                    <a:pt x="82" y="398"/>
                    <a:pt x="82" y="398"/>
                  </a:cubicBezTo>
                  <a:cubicBezTo>
                    <a:pt x="64" y="393"/>
                    <a:pt x="45" y="385"/>
                    <a:pt x="38" y="381"/>
                  </a:cubicBezTo>
                  <a:cubicBezTo>
                    <a:pt x="38" y="369"/>
                    <a:pt x="44" y="325"/>
                    <a:pt x="102" y="255"/>
                  </a:cubicBezTo>
                  <a:cubicBezTo>
                    <a:pt x="106" y="250"/>
                    <a:pt x="106" y="250"/>
                    <a:pt x="106" y="250"/>
                  </a:cubicBezTo>
                  <a:cubicBezTo>
                    <a:pt x="105" y="244"/>
                    <a:pt x="105" y="244"/>
                    <a:pt x="105" y="244"/>
                  </a:cubicBezTo>
                  <a:cubicBezTo>
                    <a:pt x="105" y="237"/>
                    <a:pt x="92" y="92"/>
                    <a:pt x="218" y="31"/>
                  </a:cubicBezTo>
                  <a:cubicBezTo>
                    <a:pt x="224" y="28"/>
                    <a:pt x="227" y="21"/>
                    <a:pt x="225" y="15"/>
                  </a:cubicBezTo>
                  <a:cubicBezTo>
                    <a:pt x="222" y="9"/>
                    <a:pt x="222" y="9"/>
                    <a:pt x="222" y="9"/>
                  </a:cubicBezTo>
                  <a:cubicBezTo>
                    <a:pt x="220" y="3"/>
                    <a:pt x="213" y="0"/>
                    <a:pt x="207" y="3"/>
                  </a:cubicBezTo>
                  <a:cubicBezTo>
                    <a:pt x="147" y="31"/>
                    <a:pt x="105" y="81"/>
                    <a:pt x="86" y="148"/>
                  </a:cubicBezTo>
                  <a:cubicBezTo>
                    <a:pt x="74" y="189"/>
                    <a:pt x="74" y="226"/>
                    <a:pt x="75" y="240"/>
                  </a:cubicBezTo>
                  <a:cubicBezTo>
                    <a:pt x="0" y="333"/>
                    <a:pt x="7" y="385"/>
                    <a:pt x="8" y="390"/>
                  </a:cubicBezTo>
                  <a:cubicBezTo>
                    <a:pt x="8" y="391"/>
                    <a:pt x="8" y="391"/>
                    <a:pt x="8" y="391"/>
                  </a:cubicBezTo>
                  <a:cubicBezTo>
                    <a:pt x="8" y="393"/>
                    <a:pt x="8" y="393"/>
                    <a:pt x="8" y="393"/>
                  </a:cubicBezTo>
                  <a:cubicBezTo>
                    <a:pt x="10" y="397"/>
                    <a:pt x="14" y="409"/>
                    <a:pt x="63" y="424"/>
                  </a:cubicBezTo>
                  <a:cubicBezTo>
                    <a:pt x="63" y="500"/>
                    <a:pt x="63" y="500"/>
                    <a:pt x="63" y="500"/>
                  </a:cubicBezTo>
                  <a:cubicBezTo>
                    <a:pt x="65" y="539"/>
                    <a:pt x="104" y="569"/>
                    <a:pt x="179" y="588"/>
                  </a:cubicBezTo>
                  <a:cubicBezTo>
                    <a:pt x="213" y="597"/>
                    <a:pt x="215" y="611"/>
                    <a:pt x="215" y="612"/>
                  </a:cubicBezTo>
                  <a:cubicBezTo>
                    <a:pt x="215" y="614"/>
                    <a:pt x="215" y="614"/>
                    <a:pt x="215" y="614"/>
                  </a:cubicBezTo>
                  <a:cubicBezTo>
                    <a:pt x="215" y="710"/>
                    <a:pt x="215" y="710"/>
                    <a:pt x="215" y="710"/>
                  </a:cubicBezTo>
                  <a:cubicBezTo>
                    <a:pt x="215" y="717"/>
                    <a:pt x="220" y="722"/>
                    <a:pt x="227" y="722"/>
                  </a:cubicBezTo>
                  <a:lnTo>
                    <a:pt x="233" y="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2" name="Freeform 31"/>
            <p:cNvSpPr>
              <a:spLocks/>
            </p:cNvSpPr>
            <p:nvPr/>
          </p:nvSpPr>
          <p:spPr bwMode="auto">
            <a:xfrm>
              <a:off x="6029325" y="2752726"/>
              <a:ext cx="169863" cy="495300"/>
            </a:xfrm>
            <a:custGeom>
              <a:avLst/>
              <a:gdLst>
                <a:gd name="T0" fmla="*/ 21 w 162"/>
                <a:gd name="T1" fmla="*/ 470 h 470"/>
                <a:gd name="T2" fmla="*/ 33 w 162"/>
                <a:gd name="T3" fmla="*/ 458 h 470"/>
                <a:gd name="T4" fmla="*/ 33 w 162"/>
                <a:gd name="T5" fmla="*/ 361 h 470"/>
                <a:gd name="T6" fmla="*/ 108 w 162"/>
                <a:gd name="T7" fmla="*/ 168 h 470"/>
                <a:gd name="T8" fmla="*/ 162 w 162"/>
                <a:gd name="T9" fmla="*/ 13 h 470"/>
                <a:gd name="T10" fmla="*/ 151 w 162"/>
                <a:gd name="T11" fmla="*/ 1 h 470"/>
                <a:gd name="T12" fmla="*/ 144 w 162"/>
                <a:gd name="T13" fmla="*/ 0 h 470"/>
                <a:gd name="T14" fmla="*/ 131 w 162"/>
                <a:gd name="T15" fmla="*/ 12 h 470"/>
                <a:gd name="T16" fmla="*/ 84 w 162"/>
                <a:gd name="T17" fmla="*/ 149 h 470"/>
                <a:gd name="T18" fmla="*/ 3 w 162"/>
                <a:gd name="T19" fmla="*/ 362 h 470"/>
                <a:gd name="T20" fmla="*/ 3 w 162"/>
                <a:gd name="T21" fmla="*/ 458 h 470"/>
                <a:gd name="T22" fmla="*/ 15 w 162"/>
                <a:gd name="T23" fmla="*/ 470 h 470"/>
                <a:gd name="T24" fmla="*/ 21 w 162"/>
                <a:gd name="T25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2" h="470">
                  <a:moveTo>
                    <a:pt x="21" y="470"/>
                  </a:moveTo>
                  <a:cubicBezTo>
                    <a:pt x="28" y="470"/>
                    <a:pt x="33" y="465"/>
                    <a:pt x="33" y="458"/>
                  </a:cubicBezTo>
                  <a:cubicBezTo>
                    <a:pt x="33" y="361"/>
                    <a:pt x="33" y="361"/>
                    <a:pt x="33" y="361"/>
                  </a:cubicBezTo>
                  <a:cubicBezTo>
                    <a:pt x="33" y="360"/>
                    <a:pt x="29" y="262"/>
                    <a:pt x="108" y="168"/>
                  </a:cubicBezTo>
                  <a:cubicBezTo>
                    <a:pt x="137" y="133"/>
                    <a:pt x="157" y="75"/>
                    <a:pt x="162" y="13"/>
                  </a:cubicBezTo>
                  <a:cubicBezTo>
                    <a:pt x="162" y="7"/>
                    <a:pt x="157" y="1"/>
                    <a:pt x="151" y="1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38" y="0"/>
                    <a:pt x="132" y="5"/>
                    <a:pt x="131" y="12"/>
                  </a:cubicBezTo>
                  <a:cubicBezTo>
                    <a:pt x="127" y="67"/>
                    <a:pt x="110" y="119"/>
                    <a:pt x="84" y="149"/>
                  </a:cubicBezTo>
                  <a:cubicBezTo>
                    <a:pt x="0" y="249"/>
                    <a:pt x="3" y="353"/>
                    <a:pt x="3" y="362"/>
                  </a:cubicBezTo>
                  <a:cubicBezTo>
                    <a:pt x="3" y="458"/>
                    <a:pt x="3" y="458"/>
                    <a:pt x="3" y="458"/>
                  </a:cubicBezTo>
                  <a:cubicBezTo>
                    <a:pt x="3" y="465"/>
                    <a:pt x="8" y="470"/>
                    <a:pt x="15" y="470"/>
                  </a:cubicBezTo>
                  <a:lnTo>
                    <a:pt x="21" y="4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32"/>
            <p:cNvSpPr>
              <a:spLocks/>
            </p:cNvSpPr>
            <p:nvPr/>
          </p:nvSpPr>
          <p:spPr bwMode="auto">
            <a:xfrm>
              <a:off x="5851525" y="2489201"/>
              <a:ext cx="325437" cy="406401"/>
            </a:xfrm>
            <a:custGeom>
              <a:avLst/>
              <a:gdLst>
                <a:gd name="T0" fmla="*/ 155 w 309"/>
                <a:gd name="T1" fmla="*/ 386 h 386"/>
                <a:gd name="T2" fmla="*/ 189 w 309"/>
                <a:gd name="T3" fmla="*/ 363 h 386"/>
                <a:gd name="T4" fmla="*/ 208 w 309"/>
                <a:gd name="T5" fmla="*/ 363 h 386"/>
                <a:gd name="T6" fmla="*/ 232 w 309"/>
                <a:gd name="T7" fmla="*/ 353 h 386"/>
                <a:gd name="T8" fmla="*/ 242 w 309"/>
                <a:gd name="T9" fmla="*/ 329 h 386"/>
                <a:gd name="T10" fmla="*/ 242 w 309"/>
                <a:gd name="T11" fmla="*/ 308 h 386"/>
                <a:gd name="T12" fmla="*/ 212 w 309"/>
                <a:gd name="T13" fmla="*/ 308 h 386"/>
                <a:gd name="T14" fmla="*/ 212 w 309"/>
                <a:gd name="T15" fmla="*/ 329 h 386"/>
                <a:gd name="T16" fmla="*/ 210 w 309"/>
                <a:gd name="T17" fmla="*/ 332 h 386"/>
                <a:gd name="T18" fmla="*/ 208 w 309"/>
                <a:gd name="T19" fmla="*/ 333 h 386"/>
                <a:gd name="T20" fmla="*/ 162 w 309"/>
                <a:gd name="T21" fmla="*/ 333 h 386"/>
                <a:gd name="T22" fmla="*/ 162 w 309"/>
                <a:gd name="T23" fmla="*/ 348 h 386"/>
                <a:gd name="T24" fmla="*/ 155 w 309"/>
                <a:gd name="T25" fmla="*/ 356 h 386"/>
                <a:gd name="T26" fmla="*/ 147 w 309"/>
                <a:gd name="T27" fmla="*/ 348 h 386"/>
                <a:gd name="T28" fmla="*/ 147 w 309"/>
                <a:gd name="T29" fmla="*/ 333 h 386"/>
                <a:gd name="T30" fmla="*/ 101 w 309"/>
                <a:gd name="T31" fmla="*/ 333 h 386"/>
                <a:gd name="T32" fmla="*/ 98 w 309"/>
                <a:gd name="T33" fmla="*/ 329 h 386"/>
                <a:gd name="T34" fmla="*/ 98 w 309"/>
                <a:gd name="T35" fmla="*/ 266 h 386"/>
                <a:gd name="T36" fmla="*/ 90 w 309"/>
                <a:gd name="T37" fmla="*/ 262 h 386"/>
                <a:gd name="T38" fmla="*/ 30 w 309"/>
                <a:gd name="T39" fmla="*/ 155 h 386"/>
                <a:gd name="T40" fmla="*/ 155 w 309"/>
                <a:gd name="T41" fmla="*/ 31 h 386"/>
                <a:gd name="T42" fmla="*/ 279 w 309"/>
                <a:gd name="T43" fmla="*/ 155 h 386"/>
                <a:gd name="T44" fmla="*/ 222 w 309"/>
                <a:gd name="T45" fmla="*/ 260 h 386"/>
                <a:gd name="T46" fmla="*/ 174 w 309"/>
                <a:gd name="T47" fmla="*/ 259 h 386"/>
                <a:gd name="T48" fmla="*/ 170 w 309"/>
                <a:gd name="T49" fmla="*/ 255 h 386"/>
                <a:gd name="T50" fmla="*/ 170 w 309"/>
                <a:gd name="T51" fmla="*/ 188 h 386"/>
                <a:gd name="T52" fmla="*/ 139 w 309"/>
                <a:gd name="T53" fmla="*/ 188 h 386"/>
                <a:gd name="T54" fmla="*/ 139 w 309"/>
                <a:gd name="T55" fmla="*/ 255 h 386"/>
                <a:gd name="T56" fmla="*/ 174 w 309"/>
                <a:gd name="T57" fmla="*/ 290 h 386"/>
                <a:gd name="T58" fmla="*/ 231 w 309"/>
                <a:gd name="T59" fmla="*/ 290 h 386"/>
                <a:gd name="T60" fmla="*/ 235 w 309"/>
                <a:gd name="T61" fmla="*/ 288 h 386"/>
                <a:gd name="T62" fmla="*/ 309 w 309"/>
                <a:gd name="T63" fmla="*/ 155 h 386"/>
                <a:gd name="T64" fmla="*/ 155 w 309"/>
                <a:gd name="T65" fmla="*/ 0 h 386"/>
                <a:gd name="T66" fmla="*/ 0 w 309"/>
                <a:gd name="T67" fmla="*/ 155 h 386"/>
                <a:gd name="T68" fmla="*/ 67 w 309"/>
                <a:gd name="T69" fmla="*/ 283 h 386"/>
                <a:gd name="T70" fmla="*/ 67 w 309"/>
                <a:gd name="T71" fmla="*/ 329 h 386"/>
                <a:gd name="T72" fmla="*/ 101 w 309"/>
                <a:gd name="T73" fmla="*/ 363 h 386"/>
                <a:gd name="T74" fmla="*/ 120 w 309"/>
                <a:gd name="T75" fmla="*/ 363 h 386"/>
                <a:gd name="T76" fmla="*/ 155 w 309"/>
                <a:gd name="T7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9" h="386">
                  <a:moveTo>
                    <a:pt x="155" y="386"/>
                  </a:moveTo>
                  <a:cubicBezTo>
                    <a:pt x="170" y="386"/>
                    <a:pt x="184" y="377"/>
                    <a:pt x="189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17" y="363"/>
                    <a:pt x="226" y="360"/>
                    <a:pt x="232" y="353"/>
                  </a:cubicBezTo>
                  <a:cubicBezTo>
                    <a:pt x="238" y="347"/>
                    <a:pt x="242" y="338"/>
                    <a:pt x="242" y="329"/>
                  </a:cubicBezTo>
                  <a:cubicBezTo>
                    <a:pt x="242" y="308"/>
                    <a:pt x="242" y="308"/>
                    <a:pt x="242" y="308"/>
                  </a:cubicBezTo>
                  <a:cubicBezTo>
                    <a:pt x="212" y="308"/>
                    <a:pt x="212" y="308"/>
                    <a:pt x="212" y="308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30"/>
                    <a:pt x="211" y="331"/>
                    <a:pt x="210" y="332"/>
                  </a:cubicBezTo>
                  <a:cubicBezTo>
                    <a:pt x="210" y="332"/>
                    <a:pt x="209" y="333"/>
                    <a:pt x="208" y="333"/>
                  </a:cubicBezTo>
                  <a:cubicBezTo>
                    <a:pt x="162" y="333"/>
                    <a:pt x="162" y="333"/>
                    <a:pt x="162" y="333"/>
                  </a:cubicBezTo>
                  <a:cubicBezTo>
                    <a:pt x="162" y="348"/>
                    <a:pt x="162" y="348"/>
                    <a:pt x="162" y="348"/>
                  </a:cubicBezTo>
                  <a:cubicBezTo>
                    <a:pt x="162" y="352"/>
                    <a:pt x="159" y="356"/>
                    <a:pt x="155" y="356"/>
                  </a:cubicBezTo>
                  <a:cubicBezTo>
                    <a:pt x="150" y="356"/>
                    <a:pt x="147" y="352"/>
                    <a:pt x="147" y="348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01" y="333"/>
                    <a:pt x="101" y="333"/>
                    <a:pt x="101" y="333"/>
                  </a:cubicBezTo>
                  <a:cubicBezTo>
                    <a:pt x="99" y="333"/>
                    <a:pt x="98" y="331"/>
                    <a:pt x="98" y="329"/>
                  </a:cubicBezTo>
                  <a:cubicBezTo>
                    <a:pt x="98" y="266"/>
                    <a:pt x="98" y="266"/>
                    <a:pt x="98" y="266"/>
                  </a:cubicBezTo>
                  <a:cubicBezTo>
                    <a:pt x="90" y="262"/>
                    <a:pt x="90" y="262"/>
                    <a:pt x="90" y="262"/>
                  </a:cubicBezTo>
                  <a:cubicBezTo>
                    <a:pt x="53" y="239"/>
                    <a:pt x="30" y="199"/>
                    <a:pt x="30" y="155"/>
                  </a:cubicBezTo>
                  <a:cubicBezTo>
                    <a:pt x="30" y="87"/>
                    <a:pt x="86" y="31"/>
                    <a:pt x="155" y="31"/>
                  </a:cubicBezTo>
                  <a:cubicBezTo>
                    <a:pt x="223" y="31"/>
                    <a:pt x="279" y="87"/>
                    <a:pt x="279" y="155"/>
                  </a:cubicBezTo>
                  <a:cubicBezTo>
                    <a:pt x="279" y="198"/>
                    <a:pt x="258" y="236"/>
                    <a:pt x="222" y="260"/>
                  </a:cubicBezTo>
                  <a:cubicBezTo>
                    <a:pt x="174" y="259"/>
                    <a:pt x="174" y="259"/>
                    <a:pt x="174" y="259"/>
                  </a:cubicBezTo>
                  <a:cubicBezTo>
                    <a:pt x="172" y="259"/>
                    <a:pt x="170" y="258"/>
                    <a:pt x="170" y="255"/>
                  </a:cubicBezTo>
                  <a:cubicBezTo>
                    <a:pt x="170" y="188"/>
                    <a:pt x="170" y="188"/>
                    <a:pt x="170" y="188"/>
                  </a:cubicBezTo>
                  <a:cubicBezTo>
                    <a:pt x="139" y="188"/>
                    <a:pt x="139" y="188"/>
                    <a:pt x="139" y="188"/>
                  </a:cubicBezTo>
                  <a:cubicBezTo>
                    <a:pt x="139" y="255"/>
                    <a:pt x="139" y="255"/>
                    <a:pt x="139" y="255"/>
                  </a:cubicBezTo>
                  <a:cubicBezTo>
                    <a:pt x="139" y="274"/>
                    <a:pt x="155" y="290"/>
                    <a:pt x="174" y="290"/>
                  </a:cubicBezTo>
                  <a:cubicBezTo>
                    <a:pt x="231" y="290"/>
                    <a:pt x="231" y="290"/>
                    <a:pt x="231" y="290"/>
                  </a:cubicBezTo>
                  <a:cubicBezTo>
                    <a:pt x="235" y="288"/>
                    <a:pt x="235" y="288"/>
                    <a:pt x="235" y="288"/>
                  </a:cubicBezTo>
                  <a:cubicBezTo>
                    <a:pt x="281" y="259"/>
                    <a:pt x="309" y="210"/>
                    <a:pt x="309" y="155"/>
                  </a:cubicBezTo>
                  <a:cubicBezTo>
                    <a:pt x="309" y="70"/>
                    <a:pt x="240" y="0"/>
                    <a:pt x="155" y="0"/>
                  </a:cubicBezTo>
                  <a:cubicBezTo>
                    <a:pt x="69" y="0"/>
                    <a:pt x="0" y="70"/>
                    <a:pt x="0" y="155"/>
                  </a:cubicBezTo>
                  <a:cubicBezTo>
                    <a:pt x="0" y="207"/>
                    <a:pt x="25" y="254"/>
                    <a:pt x="67" y="283"/>
                  </a:cubicBezTo>
                  <a:cubicBezTo>
                    <a:pt x="67" y="329"/>
                    <a:pt x="67" y="329"/>
                    <a:pt x="67" y="329"/>
                  </a:cubicBezTo>
                  <a:cubicBezTo>
                    <a:pt x="67" y="348"/>
                    <a:pt x="83" y="363"/>
                    <a:pt x="101" y="363"/>
                  </a:cubicBezTo>
                  <a:cubicBezTo>
                    <a:pt x="120" y="363"/>
                    <a:pt x="120" y="363"/>
                    <a:pt x="120" y="363"/>
                  </a:cubicBezTo>
                  <a:cubicBezTo>
                    <a:pt x="126" y="377"/>
                    <a:pt x="139" y="386"/>
                    <a:pt x="155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Freeform 33"/>
            <p:cNvSpPr>
              <a:spLocks noEditPoints="1"/>
            </p:cNvSpPr>
            <p:nvPr/>
          </p:nvSpPr>
          <p:spPr bwMode="auto">
            <a:xfrm>
              <a:off x="5956300" y="2597151"/>
              <a:ext cx="114300" cy="114300"/>
            </a:xfrm>
            <a:custGeom>
              <a:avLst/>
              <a:gdLst>
                <a:gd name="T0" fmla="*/ 55 w 109"/>
                <a:gd name="T1" fmla="*/ 108 h 108"/>
                <a:gd name="T2" fmla="*/ 109 w 109"/>
                <a:gd name="T3" fmla="*/ 54 h 108"/>
                <a:gd name="T4" fmla="*/ 55 w 109"/>
                <a:gd name="T5" fmla="*/ 0 h 108"/>
                <a:gd name="T6" fmla="*/ 0 w 109"/>
                <a:gd name="T7" fmla="*/ 54 h 108"/>
                <a:gd name="T8" fmla="*/ 55 w 109"/>
                <a:gd name="T9" fmla="*/ 108 h 108"/>
                <a:gd name="T10" fmla="*/ 55 w 109"/>
                <a:gd name="T11" fmla="*/ 30 h 108"/>
                <a:gd name="T12" fmla="*/ 78 w 109"/>
                <a:gd name="T13" fmla="*/ 54 h 108"/>
                <a:gd name="T14" fmla="*/ 55 w 109"/>
                <a:gd name="T15" fmla="*/ 78 h 108"/>
                <a:gd name="T16" fmla="*/ 31 w 109"/>
                <a:gd name="T17" fmla="*/ 54 h 108"/>
                <a:gd name="T18" fmla="*/ 55 w 109"/>
                <a:gd name="T19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08">
                  <a:moveTo>
                    <a:pt x="55" y="108"/>
                  </a:moveTo>
                  <a:cubicBezTo>
                    <a:pt x="84" y="108"/>
                    <a:pt x="109" y="84"/>
                    <a:pt x="109" y="54"/>
                  </a:cubicBezTo>
                  <a:cubicBezTo>
                    <a:pt x="109" y="24"/>
                    <a:pt x="84" y="0"/>
                    <a:pt x="55" y="0"/>
                  </a:cubicBezTo>
                  <a:cubicBezTo>
                    <a:pt x="25" y="0"/>
                    <a:pt x="0" y="24"/>
                    <a:pt x="0" y="54"/>
                  </a:cubicBezTo>
                  <a:cubicBezTo>
                    <a:pt x="0" y="84"/>
                    <a:pt x="25" y="108"/>
                    <a:pt x="55" y="108"/>
                  </a:cubicBezTo>
                  <a:close/>
                  <a:moveTo>
                    <a:pt x="55" y="30"/>
                  </a:moveTo>
                  <a:cubicBezTo>
                    <a:pt x="68" y="30"/>
                    <a:pt x="78" y="41"/>
                    <a:pt x="78" y="54"/>
                  </a:cubicBezTo>
                  <a:cubicBezTo>
                    <a:pt x="78" y="67"/>
                    <a:pt x="68" y="78"/>
                    <a:pt x="55" y="78"/>
                  </a:cubicBezTo>
                  <a:cubicBezTo>
                    <a:pt x="41" y="78"/>
                    <a:pt x="31" y="67"/>
                    <a:pt x="31" y="54"/>
                  </a:cubicBezTo>
                  <a:cubicBezTo>
                    <a:pt x="31" y="41"/>
                    <a:pt x="41" y="30"/>
                    <a:pt x="5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Rectangle 34"/>
            <p:cNvSpPr>
              <a:spLocks noChangeArrowheads="1"/>
            </p:cNvSpPr>
            <p:nvPr/>
          </p:nvSpPr>
          <p:spPr bwMode="auto">
            <a:xfrm>
              <a:off x="5997575" y="2422526"/>
              <a:ext cx="333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6" name="Freeform 35"/>
            <p:cNvSpPr>
              <a:spLocks/>
            </p:cNvSpPr>
            <p:nvPr/>
          </p:nvSpPr>
          <p:spPr bwMode="auto">
            <a:xfrm>
              <a:off x="6132513" y="2479676"/>
              <a:ext cx="57150" cy="55563"/>
            </a:xfrm>
            <a:custGeom>
              <a:avLst/>
              <a:gdLst>
                <a:gd name="T0" fmla="*/ 14 w 36"/>
                <a:gd name="T1" fmla="*/ 35 h 35"/>
                <a:gd name="T2" fmla="*/ 36 w 36"/>
                <a:gd name="T3" fmla="*/ 14 h 35"/>
                <a:gd name="T4" fmla="*/ 21 w 36"/>
                <a:gd name="T5" fmla="*/ 0 h 35"/>
                <a:gd name="T6" fmla="*/ 0 w 36"/>
                <a:gd name="T7" fmla="*/ 21 h 35"/>
                <a:gd name="T8" fmla="*/ 14 w 36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5">
                  <a:moveTo>
                    <a:pt x="14" y="35"/>
                  </a:moveTo>
                  <a:lnTo>
                    <a:pt x="36" y="14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7" name="Rectangle 36"/>
            <p:cNvSpPr>
              <a:spLocks noChangeArrowheads="1"/>
            </p:cNvSpPr>
            <p:nvPr/>
          </p:nvSpPr>
          <p:spPr bwMode="auto">
            <a:xfrm>
              <a:off x="6196013" y="2638426"/>
              <a:ext cx="4921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8" name="Rectangle 37"/>
            <p:cNvSpPr>
              <a:spLocks noChangeArrowheads="1"/>
            </p:cNvSpPr>
            <p:nvPr/>
          </p:nvSpPr>
          <p:spPr bwMode="auto">
            <a:xfrm>
              <a:off x="5783263" y="2638426"/>
              <a:ext cx="47625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9" name="Freeform 38"/>
            <p:cNvSpPr>
              <a:spLocks/>
            </p:cNvSpPr>
            <p:nvPr/>
          </p:nvSpPr>
          <p:spPr bwMode="auto">
            <a:xfrm>
              <a:off x="5840413" y="2479676"/>
              <a:ext cx="55563" cy="55563"/>
            </a:xfrm>
            <a:custGeom>
              <a:avLst/>
              <a:gdLst>
                <a:gd name="T0" fmla="*/ 21 w 35"/>
                <a:gd name="T1" fmla="*/ 35 h 35"/>
                <a:gd name="T2" fmla="*/ 35 w 35"/>
                <a:gd name="T3" fmla="*/ 21 h 35"/>
                <a:gd name="T4" fmla="*/ 14 w 35"/>
                <a:gd name="T5" fmla="*/ 0 h 35"/>
                <a:gd name="T6" fmla="*/ 0 w 35"/>
                <a:gd name="T7" fmla="*/ 14 h 35"/>
                <a:gd name="T8" fmla="*/ 21 w 35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21" y="35"/>
                  </a:moveTo>
                  <a:lnTo>
                    <a:pt x="35" y="21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21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0" name="Freeform 39"/>
            <p:cNvSpPr>
              <a:spLocks/>
            </p:cNvSpPr>
            <p:nvPr/>
          </p:nvSpPr>
          <p:spPr bwMode="auto">
            <a:xfrm>
              <a:off x="5913438" y="2433638"/>
              <a:ext cx="47625" cy="55563"/>
            </a:xfrm>
            <a:custGeom>
              <a:avLst/>
              <a:gdLst>
                <a:gd name="T0" fmla="*/ 11 w 30"/>
                <a:gd name="T1" fmla="*/ 35 h 35"/>
                <a:gd name="T2" fmla="*/ 30 w 30"/>
                <a:gd name="T3" fmla="*/ 28 h 35"/>
                <a:gd name="T4" fmla="*/ 19 w 30"/>
                <a:gd name="T5" fmla="*/ 0 h 35"/>
                <a:gd name="T6" fmla="*/ 0 w 30"/>
                <a:gd name="T7" fmla="*/ 7 h 35"/>
                <a:gd name="T8" fmla="*/ 11 w 30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5">
                  <a:moveTo>
                    <a:pt x="11" y="35"/>
                  </a:moveTo>
                  <a:lnTo>
                    <a:pt x="30" y="28"/>
                  </a:lnTo>
                  <a:lnTo>
                    <a:pt x="19" y="0"/>
                  </a:lnTo>
                  <a:lnTo>
                    <a:pt x="0" y="7"/>
                  </a:lnTo>
                  <a:lnTo>
                    <a:pt x="11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1" name="Freeform 40"/>
            <p:cNvSpPr>
              <a:spLocks/>
            </p:cNvSpPr>
            <p:nvPr/>
          </p:nvSpPr>
          <p:spPr bwMode="auto">
            <a:xfrm>
              <a:off x="6070600" y="2435226"/>
              <a:ext cx="49213" cy="57150"/>
            </a:xfrm>
            <a:custGeom>
              <a:avLst/>
              <a:gdLst>
                <a:gd name="T0" fmla="*/ 19 w 31"/>
                <a:gd name="T1" fmla="*/ 36 h 36"/>
                <a:gd name="T2" fmla="*/ 31 w 31"/>
                <a:gd name="T3" fmla="*/ 8 h 36"/>
                <a:gd name="T4" fmla="*/ 12 w 31"/>
                <a:gd name="T5" fmla="*/ 0 h 36"/>
                <a:gd name="T6" fmla="*/ 0 w 31"/>
                <a:gd name="T7" fmla="*/ 28 h 36"/>
                <a:gd name="T8" fmla="*/ 19 w 3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6">
                  <a:moveTo>
                    <a:pt x="19" y="36"/>
                  </a:moveTo>
                  <a:lnTo>
                    <a:pt x="31" y="8"/>
                  </a:lnTo>
                  <a:lnTo>
                    <a:pt x="12" y="0"/>
                  </a:lnTo>
                  <a:lnTo>
                    <a:pt x="0" y="28"/>
                  </a:lnTo>
                  <a:lnTo>
                    <a:pt x="1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2" name="Freeform 41"/>
            <p:cNvSpPr>
              <a:spLocks/>
            </p:cNvSpPr>
            <p:nvPr/>
          </p:nvSpPr>
          <p:spPr bwMode="auto">
            <a:xfrm>
              <a:off x="6176963" y="2554288"/>
              <a:ext cx="57150" cy="47625"/>
            </a:xfrm>
            <a:custGeom>
              <a:avLst/>
              <a:gdLst>
                <a:gd name="T0" fmla="*/ 8 w 36"/>
                <a:gd name="T1" fmla="*/ 30 h 30"/>
                <a:gd name="T2" fmla="*/ 36 w 36"/>
                <a:gd name="T3" fmla="*/ 18 h 30"/>
                <a:gd name="T4" fmla="*/ 29 w 36"/>
                <a:gd name="T5" fmla="*/ 0 h 30"/>
                <a:gd name="T6" fmla="*/ 0 w 36"/>
                <a:gd name="T7" fmla="*/ 11 h 30"/>
                <a:gd name="T8" fmla="*/ 8 w 36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8" y="30"/>
                  </a:moveTo>
                  <a:lnTo>
                    <a:pt x="36" y="18"/>
                  </a:lnTo>
                  <a:lnTo>
                    <a:pt x="29" y="0"/>
                  </a:lnTo>
                  <a:lnTo>
                    <a:pt x="0" y="11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3" name="Freeform 42"/>
            <p:cNvSpPr>
              <a:spLocks/>
            </p:cNvSpPr>
            <p:nvPr/>
          </p:nvSpPr>
          <p:spPr bwMode="auto">
            <a:xfrm>
              <a:off x="5795963" y="2547938"/>
              <a:ext cx="57150" cy="47625"/>
            </a:xfrm>
            <a:custGeom>
              <a:avLst/>
              <a:gdLst>
                <a:gd name="T0" fmla="*/ 28 w 36"/>
                <a:gd name="T1" fmla="*/ 30 h 30"/>
                <a:gd name="T2" fmla="*/ 36 w 36"/>
                <a:gd name="T3" fmla="*/ 12 h 30"/>
                <a:gd name="T4" fmla="*/ 8 w 36"/>
                <a:gd name="T5" fmla="*/ 0 h 30"/>
                <a:gd name="T6" fmla="*/ 0 w 36"/>
                <a:gd name="T7" fmla="*/ 18 h 30"/>
                <a:gd name="T8" fmla="*/ 28 w 36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28" y="30"/>
                  </a:moveTo>
                  <a:lnTo>
                    <a:pt x="36" y="12"/>
                  </a:lnTo>
                  <a:lnTo>
                    <a:pt x="8" y="0"/>
                  </a:lnTo>
                  <a:lnTo>
                    <a:pt x="0" y="1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25" name="Freeform 6"/>
          <p:cNvSpPr>
            <a:spLocks/>
          </p:cNvSpPr>
          <p:nvPr userDrawn="1"/>
        </p:nvSpPr>
        <p:spPr bwMode="auto">
          <a:xfrm>
            <a:off x="3213039" y="296368"/>
            <a:ext cx="8978961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" fmla="*/ 7021 w 10000"/>
              <a:gd name="connsiteY0" fmla="*/ 0 h 10000"/>
              <a:gd name="connsiteX1" fmla="*/ 0 w 10000"/>
              <a:gd name="connsiteY1" fmla="*/ 0 h 10000"/>
              <a:gd name="connsiteX2" fmla="*/ 197 w 10000"/>
              <a:gd name="connsiteY2" fmla="*/ 5024 h 10000"/>
              <a:gd name="connsiteX3" fmla="*/ 0 w 10000"/>
              <a:gd name="connsiteY3" fmla="*/ 10000 h 10000"/>
              <a:gd name="connsiteX4" fmla="*/ 10000 w 10000"/>
              <a:gd name="connsiteY4" fmla="*/ 10000 h 10000"/>
              <a:gd name="connsiteX5" fmla="*/ 7736 w 10000"/>
              <a:gd name="connsiteY5" fmla="*/ 5574 h 10000"/>
              <a:gd name="connsiteX6" fmla="*/ 7021 w 10000"/>
              <a:gd name="connsiteY6" fmla="*/ 0 h 10000"/>
              <a:gd name="connsiteX0" fmla="*/ 7021 w 7736"/>
              <a:gd name="connsiteY0" fmla="*/ 0 h 10038"/>
              <a:gd name="connsiteX1" fmla="*/ 0 w 7736"/>
              <a:gd name="connsiteY1" fmla="*/ 0 h 10038"/>
              <a:gd name="connsiteX2" fmla="*/ 197 w 7736"/>
              <a:gd name="connsiteY2" fmla="*/ 5024 h 10038"/>
              <a:gd name="connsiteX3" fmla="*/ 0 w 7736"/>
              <a:gd name="connsiteY3" fmla="*/ 10000 h 10038"/>
              <a:gd name="connsiteX4" fmla="*/ 7017 w 7736"/>
              <a:gd name="connsiteY4" fmla="*/ 10038 h 10038"/>
              <a:gd name="connsiteX5" fmla="*/ 7736 w 7736"/>
              <a:gd name="connsiteY5" fmla="*/ 5574 h 10038"/>
              <a:gd name="connsiteX6" fmla="*/ 7021 w 7736"/>
              <a:gd name="connsiteY6" fmla="*/ 0 h 10038"/>
              <a:gd name="connsiteX0" fmla="*/ 9076 w 9316"/>
              <a:gd name="connsiteY0" fmla="*/ 0 h 10000"/>
              <a:gd name="connsiteX1" fmla="*/ 0 w 9316"/>
              <a:gd name="connsiteY1" fmla="*/ 0 h 10000"/>
              <a:gd name="connsiteX2" fmla="*/ 255 w 9316"/>
              <a:gd name="connsiteY2" fmla="*/ 5005 h 10000"/>
              <a:gd name="connsiteX3" fmla="*/ 0 w 9316"/>
              <a:gd name="connsiteY3" fmla="*/ 9962 h 10000"/>
              <a:gd name="connsiteX4" fmla="*/ 9071 w 9316"/>
              <a:gd name="connsiteY4" fmla="*/ 10000 h 10000"/>
              <a:gd name="connsiteX5" fmla="*/ 9316 w 9316"/>
              <a:gd name="connsiteY5" fmla="*/ 5668 h 10000"/>
              <a:gd name="connsiteX6" fmla="*/ 9076 w 9316"/>
              <a:gd name="connsiteY6" fmla="*/ 0 h 10000"/>
              <a:gd name="connsiteX0" fmla="*/ 9742 w 10000"/>
              <a:gd name="connsiteY0" fmla="*/ 0 h 10000"/>
              <a:gd name="connsiteX1" fmla="*/ 0 w 10000"/>
              <a:gd name="connsiteY1" fmla="*/ 0 h 10000"/>
              <a:gd name="connsiteX2" fmla="*/ 274 w 10000"/>
              <a:gd name="connsiteY2" fmla="*/ 5005 h 10000"/>
              <a:gd name="connsiteX3" fmla="*/ 0 w 10000"/>
              <a:gd name="connsiteY3" fmla="*/ 9962 h 10000"/>
              <a:gd name="connsiteX4" fmla="*/ 9737 w 10000"/>
              <a:gd name="connsiteY4" fmla="*/ 10000 h 10000"/>
              <a:gd name="connsiteX5" fmla="*/ 10000 w 10000"/>
              <a:gd name="connsiteY5" fmla="*/ 5668 h 10000"/>
              <a:gd name="connsiteX6" fmla="*/ 9742 w 10000"/>
              <a:gd name="connsiteY6" fmla="*/ 0 h 10000"/>
              <a:gd name="connsiteX0" fmla="*/ 9742 w 9877"/>
              <a:gd name="connsiteY0" fmla="*/ 0 h 10000"/>
              <a:gd name="connsiteX1" fmla="*/ 0 w 9877"/>
              <a:gd name="connsiteY1" fmla="*/ 0 h 10000"/>
              <a:gd name="connsiteX2" fmla="*/ 274 w 9877"/>
              <a:gd name="connsiteY2" fmla="*/ 5005 h 10000"/>
              <a:gd name="connsiteX3" fmla="*/ 0 w 9877"/>
              <a:gd name="connsiteY3" fmla="*/ 9962 h 10000"/>
              <a:gd name="connsiteX4" fmla="*/ 9737 w 9877"/>
              <a:gd name="connsiteY4" fmla="*/ 10000 h 10000"/>
              <a:gd name="connsiteX5" fmla="*/ 9738 w 9877"/>
              <a:gd name="connsiteY5" fmla="*/ 5783 h 10000"/>
              <a:gd name="connsiteX6" fmla="*/ 9742 w 9877"/>
              <a:gd name="connsiteY6" fmla="*/ 0 h 10000"/>
              <a:gd name="connsiteX0" fmla="*/ 9863 w 9991"/>
              <a:gd name="connsiteY0" fmla="*/ 0 h 10000"/>
              <a:gd name="connsiteX1" fmla="*/ 0 w 9991"/>
              <a:gd name="connsiteY1" fmla="*/ 0 h 10000"/>
              <a:gd name="connsiteX2" fmla="*/ 277 w 9991"/>
              <a:gd name="connsiteY2" fmla="*/ 5005 h 10000"/>
              <a:gd name="connsiteX3" fmla="*/ 0 w 9991"/>
              <a:gd name="connsiteY3" fmla="*/ 9962 h 10000"/>
              <a:gd name="connsiteX4" fmla="*/ 9858 w 9991"/>
              <a:gd name="connsiteY4" fmla="*/ 10000 h 10000"/>
              <a:gd name="connsiteX5" fmla="*/ 9817 w 9991"/>
              <a:gd name="connsiteY5" fmla="*/ 5783 h 10000"/>
              <a:gd name="connsiteX6" fmla="*/ 9863 w 9991"/>
              <a:gd name="connsiteY6" fmla="*/ 0 h 10000"/>
              <a:gd name="connsiteX0" fmla="*/ 9872 w 10014"/>
              <a:gd name="connsiteY0" fmla="*/ 0 h 10000"/>
              <a:gd name="connsiteX1" fmla="*/ 0 w 10014"/>
              <a:gd name="connsiteY1" fmla="*/ 0 h 10000"/>
              <a:gd name="connsiteX2" fmla="*/ 277 w 10014"/>
              <a:gd name="connsiteY2" fmla="*/ 5005 h 10000"/>
              <a:gd name="connsiteX3" fmla="*/ 0 w 10014"/>
              <a:gd name="connsiteY3" fmla="*/ 9962 h 10000"/>
              <a:gd name="connsiteX4" fmla="*/ 9867 w 10014"/>
              <a:gd name="connsiteY4" fmla="*/ 10000 h 10000"/>
              <a:gd name="connsiteX5" fmla="*/ 9890 w 10014"/>
              <a:gd name="connsiteY5" fmla="*/ 5745 h 10000"/>
              <a:gd name="connsiteX6" fmla="*/ 9872 w 10014"/>
              <a:gd name="connsiteY6" fmla="*/ 0 h 10000"/>
              <a:gd name="connsiteX0" fmla="*/ 9872 w 10030"/>
              <a:gd name="connsiteY0" fmla="*/ 0 h 10000"/>
              <a:gd name="connsiteX1" fmla="*/ 0 w 10030"/>
              <a:gd name="connsiteY1" fmla="*/ 0 h 10000"/>
              <a:gd name="connsiteX2" fmla="*/ 277 w 10030"/>
              <a:gd name="connsiteY2" fmla="*/ 5005 h 10000"/>
              <a:gd name="connsiteX3" fmla="*/ 0 w 10030"/>
              <a:gd name="connsiteY3" fmla="*/ 9962 h 10000"/>
              <a:gd name="connsiteX4" fmla="*/ 9867 w 10030"/>
              <a:gd name="connsiteY4" fmla="*/ 10000 h 10000"/>
              <a:gd name="connsiteX5" fmla="*/ 9890 w 10030"/>
              <a:gd name="connsiteY5" fmla="*/ 5745 h 10000"/>
              <a:gd name="connsiteX6" fmla="*/ 9872 w 10030"/>
              <a:gd name="connsiteY6" fmla="*/ 0 h 10000"/>
              <a:gd name="connsiteX0" fmla="*/ 9872 w 9921"/>
              <a:gd name="connsiteY0" fmla="*/ 0 h 10000"/>
              <a:gd name="connsiteX1" fmla="*/ 0 w 9921"/>
              <a:gd name="connsiteY1" fmla="*/ 0 h 10000"/>
              <a:gd name="connsiteX2" fmla="*/ 277 w 9921"/>
              <a:gd name="connsiteY2" fmla="*/ 5005 h 10000"/>
              <a:gd name="connsiteX3" fmla="*/ 0 w 9921"/>
              <a:gd name="connsiteY3" fmla="*/ 9962 h 10000"/>
              <a:gd name="connsiteX4" fmla="*/ 9867 w 9921"/>
              <a:gd name="connsiteY4" fmla="*/ 10000 h 10000"/>
              <a:gd name="connsiteX5" fmla="*/ 9890 w 9921"/>
              <a:gd name="connsiteY5" fmla="*/ 5745 h 10000"/>
              <a:gd name="connsiteX6" fmla="*/ 9872 w 9921"/>
              <a:gd name="connsiteY6" fmla="*/ 0 h 10000"/>
              <a:gd name="connsiteX0" fmla="*/ 9951 w 9974"/>
              <a:gd name="connsiteY0" fmla="*/ 0 h 10000"/>
              <a:gd name="connsiteX1" fmla="*/ 0 w 9974"/>
              <a:gd name="connsiteY1" fmla="*/ 0 h 10000"/>
              <a:gd name="connsiteX2" fmla="*/ 279 w 9974"/>
              <a:gd name="connsiteY2" fmla="*/ 5005 h 10000"/>
              <a:gd name="connsiteX3" fmla="*/ 0 w 9974"/>
              <a:gd name="connsiteY3" fmla="*/ 9962 h 10000"/>
              <a:gd name="connsiteX4" fmla="*/ 9946 w 9974"/>
              <a:gd name="connsiteY4" fmla="*/ 10000 h 10000"/>
              <a:gd name="connsiteX5" fmla="*/ 9969 w 9974"/>
              <a:gd name="connsiteY5" fmla="*/ 5745 h 10000"/>
              <a:gd name="connsiteX6" fmla="*/ 9951 w 9974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9995"/>
              <a:gd name="connsiteY0" fmla="*/ 0 h 10000"/>
              <a:gd name="connsiteX1" fmla="*/ 0 w 9995"/>
              <a:gd name="connsiteY1" fmla="*/ 0 h 10000"/>
              <a:gd name="connsiteX2" fmla="*/ 280 w 9995"/>
              <a:gd name="connsiteY2" fmla="*/ 5005 h 10000"/>
              <a:gd name="connsiteX3" fmla="*/ 0 w 9995"/>
              <a:gd name="connsiteY3" fmla="*/ 9962 h 10000"/>
              <a:gd name="connsiteX4" fmla="*/ 9972 w 9995"/>
              <a:gd name="connsiteY4" fmla="*/ 10000 h 10000"/>
              <a:gd name="connsiteX5" fmla="*/ 9995 w 9995"/>
              <a:gd name="connsiteY5" fmla="*/ 5745 h 10000"/>
              <a:gd name="connsiteX6" fmla="*/ 9977 w 9995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9977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9999 w 10004"/>
              <a:gd name="connsiteY0" fmla="*/ 0 h 10000"/>
              <a:gd name="connsiteX1" fmla="*/ 0 w 10004"/>
              <a:gd name="connsiteY1" fmla="*/ 0 h 10000"/>
              <a:gd name="connsiteX2" fmla="*/ 280 w 10004"/>
              <a:gd name="connsiteY2" fmla="*/ 5005 h 10000"/>
              <a:gd name="connsiteX3" fmla="*/ 0 w 10004"/>
              <a:gd name="connsiteY3" fmla="*/ 9962 h 10000"/>
              <a:gd name="connsiteX4" fmla="*/ 10000 w 10004"/>
              <a:gd name="connsiteY4" fmla="*/ 10000 h 10000"/>
              <a:gd name="connsiteX5" fmla="*/ 10000 w 10004"/>
              <a:gd name="connsiteY5" fmla="*/ 5745 h 10000"/>
              <a:gd name="connsiteX6" fmla="*/ 9999 w 10004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10000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14796 w 14796"/>
              <a:gd name="connsiteY0" fmla="*/ 0 h 10000"/>
              <a:gd name="connsiteX1" fmla="*/ 0 w 14796"/>
              <a:gd name="connsiteY1" fmla="*/ 0 h 10000"/>
              <a:gd name="connsiteX2" fmla="*/ 280 w 14796"/>
              <a:gd name="connsiteY2" fmla="*/ 5005 h 10000"/>
              <a:gd name="connsiteX3" fmla="*/ 0 w 14796"/>
              <a:gd name="connsiteY3" fmla="*/ 9962 h 10000"/>
              <a:gd name="connsiteX4" fmla="*/ 10000 w 14796"/>
              <a:gd name="connsiteY4" fmla="*/ 10000 h 10000"/>
              <a:gd name="connsiteX5" fmla="*/ 10000 w 14796"/>
              <a:gd name="connsiteY5" fmla="*/ 5745 h 10000"/>
              <a:gd name="connsiteX6" fmla="*/ 14796 w 14796"/>
              <a:gd name="connsiteY6" fmla="*/ 0 h 10000"/>
              <a:gd name="connsiteX0" fmla="*/ 14796 w 14796"/>
              <a:gd name="connsiteY0" fmla="*/ 0 h 9968"/>
              <a:gd name="connsiteX1" fmla="*/ 0 w 14796"/>
              <a:gd name="connsiteY1" fmla="*/ 0 h 9968"/>
              <a:gd name="connsiteX2" fmla="*/ 280 w 14796"/>
              <a:gd name="connsiteY2" fmla="*/ 5005 h 9968"/>
              <a:gd name="connsiteX3" fmla="*/ 0 w 14796"/>
              <a:gd name="connsiteY3" fmla="*/ 9962 h 9968"/>
              <a:gd name="connsiteX4" fmla="*/ 14788 w 14796"/>
              <a:gd name="connsiteY4" fmla="*/ 9968 h 9968"/>
              <a:gd name="connsiteX5" fmla="*/ 10000 w 14796"/>
              <a:gd name="connsiteY5" fmla="*/ 5745 h 9968"/>
              <a:gd name="connsiteX6" fmla="*/ 14796 w 14796"/>
              <a:gd name="connsiteY6" fmla="*/ 0 h 9968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189 w 10000"/>
              <a:gd name="connsiteY2" fmla="*/ 5021 h 10000"/>
              <a:gd name="connsiteX3" fmla="*/ 0 w 10000"/>
              <a:gd name="connsiteY3" fmla="*/ 9994 h 10000"/>
              <a:gd name="connsiteX4" fmla="*/ 9995 w 10000"/>
              <a:gd name="connsiteY4" fmla="*/ 10000 h 10000"/>
              <a:gd name="connsiteX5" fmla="*/ 9998 w 10000"/>
              <a:gd name="connsiteY5" fmla="*/ 6152 h 10000"/>
              <a:gd name="connsiteX6" fmla="*/ 10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26" name="Freeform 11"/>
          <p:cNvSpPr>
            <a:spLocks/>
          </p:cNvSpPr>
          <p:nvPr userDrawn="1"/>
        </p:nvSpPr>
        <p:spPr bwMode="auto">
          <a:xfrm>
            <a:off x="310766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#本节小结（可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1233487"/>
            <a:ext cx="10560049" cy="4680000"/>
          </a:xfrm>
        </p:spPr>
        <p:txBody>
          <a:bodyPr/>
          <a:lstStyle>
            <a:lvl1pPr algn="just">
              <a:defRPr>
                <a:latin typeface="+mn-ea"/>
                <a:ea typeface="+mn-ea"/>
                <a:cs typeface="Arial" panose="020B0604020202020204" pitchFamily="34" charset="0"/>
              </a:defRPr>
            </a:lvl1pPr>
            <a:lvl5pPr>
              <a:buNone/>
              <a:defRPr/>
            </a:lvl5pPr>
          </a:lstStyle>
          <a:p>
            <a:r>
              <a:rPr lang="zh-CN" altLang="en-US" dirty="0"/>
              <a:t>此版式用于每一节的</a:t>
            </a:r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2016224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本节小结</a:t>
            </a:r>
            <a:endParaRPr lang="zh-CN" alt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15380" y="490848"/>
            <a:ext cx="470694" cy="475421"/>
            <a:chOff x="5540375" y="2868613"/>
            <a:chExt cx="1106488" cy="1117600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970588" y="3251201"/>
              <a:ext cx="676275" cy="517525"/>
            </a:xfrm>
            <a:custGeom>
              <a:avLst/>
              <a:gdLst>
                <a:gd name="T0" fmla="*/ 40 w 180"/>
                <a:gd name="T1" fmla="*/ 42 h 138"/>
                <a:gd name="T2" fmla="*/ 27 w 180"/>
                <a:gd name="T3" fmla="*/ 42 h 138"/>
                <a:gd name="T4" fmla="*/ 3 w 180"/>
                <a:gd name="T5" fmla="*/ 66 h 138"/>
                <a:gd name="T6" fmla="*/ 3 w 180"/>
                <a:gd name="T7" fmla="*/ 79 h 138"/>
                <a:gd name="T8" fmla="*/ 59 w 180"/>
                <a:gd name="T9" fmla="*/ 135 h 138"/>
                <a:gd name="T10" fmla="*/ 72 w 180"/>
                <a:gd name="T11" fmla="*/ 135 h 138"/>
                <a:gd name="T12" fmla="*/ 176 w 180"/>
                <a:gd name="T13" fmla="*/ 31 h 138"/>
                <a:gd name="T14" fmla="*/ 176 w 180"/>
                <a:gd name="T15" fmla="*/ 18 h 138"/>
                <a:gd name="T16" fmla="*/ 162 w 180"/>
                <a:gd name="T17" fmla="*/ 4 h 138"/>
                <a:gd name="T18" fmla="*/ 149 w 180"/>
                <a:gd name="T19" fmla="*/ 3 h 138"/>
                <a:gd name="T20" fmla="*/ 74 w 180"/>
                <a:gd name="T21" fmla="*/ 66 h 138"/>
                <a:gd name="T22" fmla="*/ 60 w 180"/>
                <a:gd name="T23" fmla="*/ 65 h 138"/>
                <a:gd name="T24" fmla="*/ 40 w 180"/>
                <a:gd name="T25" fmla="*/ 4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38">
                  <a:moveTo>
                    <a:pt x="40" y="42"/>
                  </a:moveTo>
                  <a:cubicBezTo>
                    <a:pt x="36" y="39"/>
                    <a:pt x="30" y="38"/>
                    <a:pt x="27" y="42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0" y="69"/>
                    <a:pt x="0" y="75"/>
                    <a:pt x="3" y="79"/>
                  </a:cubicBezTo>
                  <a:cubicBezTo>
                    <a:pt x="59" y="135"/>
                    <a:pt x="59" y="135"/>
                    <a:pt x="59" y="135"/>
                  </a:cubicBezTo>
                  <a:cubicBezTo>
                    <a:pt x="63" y="138"/>
                    <a:pt x="69" y="138"/>
                    <a:pt x="72" y="135"/>
                  </a:cubicBezTo>
                  <a:cubicBezTo>
                    <a:pt x="176" y="31"/>
                    <a:pt x="176" y="31"/>
                    <a:pt x="176" y="31"/>
                  </a:cubicBezTo>
                  <a:cubicBezTo>
                    <a:pt x="179" y="27"/>
                    <a:pt x="180" y="21"/>
                    <a:pt x="176" y="18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9" y="0"/>
                    <a:pt x="153" y="0"/>
                    <a:pt x="149" y="3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0" y="69"/>
                    <a:pt x="64" y="68"/>
                    <a:pt x="60" y="65"/>
                  </a:cubicBezTo>
                  <a:lnTo>
                    <a:pt x="4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5540375" y="2868613"/>
              <a:ext cx="941388" cy="1117600"/>
            </a:xfrm>
            <a:custGeom>
              <a:avLst/>
              <a:gdLst>
                <a:gd name="T0" fmla="*/ 233 w 251"/>
                <a:gd name="T1" fmla="*/ 279 h 298"/>
                <a:gd name="T2" fmla="*/ 19 w 251"/>
                <a:gd name="T3" fmla="*/ 279 h 298"/>
                <a:gd name="T4" fmla="*/ 19 w 251"/>
                <a:gd name="T5" fmla="*/ 38 h 298"/>
                <a:gd name="T6" fmla="*/ 44 w 251"/>
                <a:gd name="T7" fmla="*/ 38 h 298"/>
                <a:gd name="T8" fmla="*/ 44 w 251"/>
                <a:gd name="T9" fmla="*/ 47 h 298"/>
                <a:gd name="T10" fmla="*/ 54 w 251"/>
                <a:gd name="T11" fmla="*/ 57 h 298"/>
                <a:gd name="T12" fmla="*/ 56 w 251"/>
                <a:gd name="T13" fmla="*/ 57 h 298"/>
                <a:gd name="T14" fmla="*/ 65 w 251"/>
                <a:gd name="T15" fmla="*/ 47 h 298"/>
                <a:gd name="T16" fmla="*/ 65 w 251"/>
                <a:gd name="T17" fmla="*/ 38 h 298"/>
                <a:gd name="T18" fmla="*/ 92 w 251"/>
                <a:gd name="T19" fmla="*/ 38 h 298"/>
                <a:gd name="T20" fmla="*/ 92 w 251"/>
                <a:gd name="T21" fmla="*/ 47 h 298"/>
                <a:gd name="T22" fmla="*/ 102 w 251"/>
                <a:gd name="T23" fmla="*/ 57 h 298"/>
                <a:gd name="T24" fmla="*/ 104 w 251"/>
                <a:gd name="T25" fmla="*/ 57 h 298"/>
                <a:gd name="T26" fmla="*/ 113 w 251"/>
                <a:gd name="T27" fmla="*/ 47 h 298"/>
                <a:gd name="T28" fmla="*/ 113 w 251"/>
                <a:gd name="T29" fmla="*/ 38 h 298"/>
                <a:gd name="T30" fmla="*/ 140 w 251"/>
                <a:gd name="T31" fmla="*/ 38 h 298"/>
                <a:gd name="T32" fmla="*/ 140 w 251"/>
                <a:gd name="T33" fmla="*/ 47 h 298"/>
                <a:gd name="T34" fmla="*/ 150 w 251"/>
                <a:gd name="T35" fmla="*/ 57 h 298"/>
                <a:gd name="T36" fmla="*/ 152 w 251"/>
                <a:gd name="T37" fmla="*/ 57 h 298"/>
                <a:gd name="T38" fmla="*/ 161 w 251"/>
                <a:gd name="T39" fmla="*/ 47 h 298"/>
                <a:gd name="T40" fmla="*/ 161 w 251"/>
                <a:gd name="T41" fmla="*/ 38 h 298"/>
                <a:gd name="T42" fmla="*/ 189 w 251"/>
                <a:gd name="T43" fmla="*/ 38 h 298"/>
                <a:gd name="T44" fmla="*/ 189 w 251"/>
                <a:gd name="T45" fmla="*/ 47 h 298"/>
                <a:gd name="T46" fmla="*/ 198 w 251"/>
                <a:gd name="T47" fmla="*/ 57 h 298"/>
                <a:gd name="T48" fmla="*/ 200 w 251"/>
                <a:gd name="T49" fmla="*/ 57 h 298"/>
                <a:gd name="T50" fmla="*/ 210 w 251"/>
                <a:gd name="T51" fmla="*/ 47 h 298"/>
                <a:gd name="T52" fmla="*/ 210 w 251"/>
                <a:gd name="T53" fmla="*/ 38 h 298"/>
                <a:gd name="T54" fmla="*/ 215 w 251"/>
                <a:gd name="T55" fmla="*/ 38 h 298"/>
                <a:gd name="T56" fmla="*/ 233 w 251"/>
                <a:gd name="T57" fmla="*/ 55 h 298"/>
                <a:gd name="T58" fmla="*/ 233 w 251"/>
                <a:gd name="T59" fmla="*/ 114 h 298"/>
                <a:gd name="T60" fmla="*/ 251 w 251"/>
                <a:gd name="T61" fmla="*/ 98 h 298"/>
                <a:gd name="T62" fmla="*/ 251 w 251"/>
                <a:gd name="T63" fmla="*/ 47 h 298"/>
                <a:gd name="T64" fmla="*/ 223 w 251"/>
                <a:gd name="T65" fmla="*/ 19 h 298"/>
                <a:gd name="T66" fmla="*/ 210 w 251"/>
                <a:gd name="T67" fmla="*/ 19 h 298"/>
                <a:gd name="T68" fmla="*/ 210 w 251"/>
                <a:gd name="T69" fmla="*/ 10 h 298"/>
                <a:gd name="T70" fmla="*/ 200 w 251"/>
                <a:gd name="T71" fmla="*/ 0 h 298"/>
                <a:gd name="T72" fmla="*/ 198 w 251"/>
                <a:gd name="T73" fmla="*/ 0 h 298"/>
                <a:gd name="T74" fmla="*/ 189 w 251"/>
                <a:gd name="T75" fmla="*/ 10 h 298"/>
                <a:gd name="T76" fmla="*/ 189 w 251"/>
                <a:gd name="T77" fmla="*/ 19 h 298"/>
                <a:gd name="T78" fmla="*/ 161 w 251"/>
                <a:gd name="T79" fmla="*/ 19 h 298"/>
                <a:gd name="T80" fmla="*/ 161 w 251"/>
                <a:gd name="T81" fmla="*/ 10 h 298"/>
                <a:gd name="T82" fmla="*/ 152 w 251"/>
                <a:gd name="T83" fmla="*/ 0 h 298"/>
                <a:gd name="T84" fmla="*/ 150 w 251"/>
                <a:gd name="T85" fmla="*/ 0 h 298"/>
                <a:gd name="T86" fmla="*/ 140 w 251"/>
                <a:gd name="T87" fmla="*/ 10 h 298"/>
                <a:gd name="T88" fmla="*/ 140 w 251"/>
                <a:gd name="T89" fmla="*/ 19 h 298"/>
                <a:gd name="T90" fmla="*/ 113 w 251"/>
                <a:gd name="T91" fmla="*/ 19 h 298"/>
                <a:gd name="T92" fmla="*/ 113 w 251"/>
                <a:gd name="T93" fmla="*/ 10 h 298"/>
                <a:gd name="T94" fmla="*/ 104 w 251"/>
                <a:gd name="T95" fmla="*/ 0 h 298"/>
                <a:gd name="T96" fmla="*/ 102 w 251"/>
                <a:gd name="T97" fmla="*/ 0 h 298"/>
                <a:gd name="T98" fmla="*/ 92 w 251"/>
                <a:gd name="T99" fmla="*/ 10 h 298"/>
                <a:gd name="T100" fmla="*/ 92 w 251"/>
                <a:gd name="T101" fmla="*/ 19 h 298"/>
                <a:gd name="T102" fmla="*/ 65 w 251"/>
                <a:gd name="T103" fmla="*/ 19 h 298"/>
                <a:gd name="T104" fmla="*/ 65 w 251"/>
                <a:gd name="T105" fmla="*/ 10 h 298"/>
                <a:gd name="T106" fmla="*/ 56 w 251"/>
                <a:gd name="T107" fmla="*/ 0 h 298"/>
                <a:gd name="T108" fmla="*/ 54 w 251"/>
                <a:gd name="T109" fmla="*/ 0 h 298"/>
                <a:gd name="T110" fmla="*/ 44 w 251"/>
                <a:gd name="T111" fmla="*/ 10 h 298"/>
                <a:gd name="T112" fmla="*/ 44 w 251"/>
                <a:gd name="T113" fmla="*/ 19 h 298"/>
                <a:gd name="T114" fmla="*/ 0 w 251"/>
                <a:gd name="T115" fmla="*/ 19 h 298"/>
                <a:gd name="T116" fmla="*/ 0 w 251"/>
                <a:gd name="T117" fmla="*/ 298 h 298"/>
                <a:gd name="T118" fmla="*/ 251 w 251"/>
                <a:gd name="T119" fmla="*/ 298 h 298"/>
                <a:gd name="T120" fmla="*/ 251 w 251"/>
                <a:gd name="T121" fmla="*/ 199 h 298"/>
                <a:gd name="T122" fmla="*/ 233 w 251"/>
                <a:gd name="T123" fmla="*/ 218 h 298"/>
                <a:gd name="T124" fmla="*/ 233 w 251"/>
                <a:gd name="T125" fmla="*/ 27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" h="298">
                  <a:moveTo>
                    <a:pt x="233" y="279"/>
                  </a:moveTo>
                  <a:cubicBezTo>
                    <a:pt x="19" y="279"/>
                    <a:pt x="19" y="279"/>
                    <a:pt x="19" y="27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2"/>
                    <a:pt x="48" y="57"/>
                    <a:pt x="54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61" y="57"/>
                    <a:pt x="65" y="52"/>
                    <a:pt x="65" y="4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92" y="52"/>
                    <a:pt x="97" y="57"/>
                    <a:pt x="102" y="57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9" y="57"/>
                    <a:pt x="113" y="52"/>
                    <a:pt x="113" y="4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0" y="52"/>
                    <a:pt x="145" y="57"/>
                    <a:pt x="150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7" y="57"/>
                    <a:pt x="161" y="52"/>
                    <a:pt x="161" y="47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89" y="38"/>
                    <a:pt x="189" y="38"/>
                    <a:pt x="189" y="38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89" y="52"/>
                    <a:pt x="193" y="57"/>
                    <a:pt x="198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5" y="57"/>
                    <a:pt x="210" y="52"/>
                    <a:pt x="210" y="47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3" y="114"/>
                    <a:pt x="233" y="114"/>
                    <a:pt x="233" y="114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23" y="19"/>
                    <a:pt x="223" y="19"/>
                    <a:pt x="223" y="19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0" y="4"/>
                    <a:pt x="205" y="0"/>
                    <a:pt x="20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3" y="0"/>
                    <a:pt x="189" y="4"/>
                    <a:pt x="189" y="10"/>
                  </a:cubicBezTo>
                  <a:cubicBezTo>
                    <a:pt x="189" y="19"/>
                    <a:pt x="189" y="19"/>
                    <a:pt x="189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61" y="10"/>
                    <a:pt x="161" y="10"/>
                    <a:pt x="161" y="10"/>
                  </a:cubicBezTo>
                  <a:cubicBezTo>
                    <a:pt x="161" y="4"/>
                    <a:pt x="157" y="0"/>
                    <a:pt x="152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45" y="0"/>
                    <a:pt x="140" y="4"/>
                    <a:pt x="140" y="1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4"/>
                    <a:pt x="109" y="0"/>
                    <a:pt x="10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7" y="0"/>
                    <a:pt x="92" y="4"/>
                    <a:pt x="92" y="10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4"/>
                    <a:pt x="61" y="0"/>
                    <a:pt x="5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4" y="4"/>
                    <a:pt x="44" y="1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251" y="298"/>
                    <a:pt x="251" y="298"/>
                    <a:pt x="251" y="298"/>
                  </a:cubicBezTo>
                  <a:cubicBezTo>
                    <a:pt x="251" y="199"/>
                    <a:pt x="251" y="199"/>
                    <a:pt x="251" y="199"/>
                  </a:cubicBezTo>
                  <a:cubicBezTo>
                    <a:pt x="233" y="218"/>
                    <a:pt x="233" y="218"/>
                    <a:pt x="233" y="218"/>
                  </a:cubicBezTo>
                  <a:lnTo>
                    <a:pt x="233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#本章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2016224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本章总结</a:t>
            </a:r>
            <a:endParaRPr lang="zh-CN" alt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15380" y="490848"/>
            <a:ext cx="470694" cy="475421"/>
            <a:chOff x="5540375" y="2868613"/>
            <a:chExt cx="1106488" cy="1117600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970588" y="3251201"/>
              <a:ext cx="676275" cy="517525"/>
            </a:xfrm>
            <a:custGeom>
              <a:avLst/>
              <a:gdLst>
                <a:gd name="T0" fmla="*/ 40 w 180"/>
                <a:gd name="T1" fmla="*/ 42 h 138"/>
                <a:gd name="T2" fmla="*/ 27 w 180"/>
                <a:gd name="T3" fmla="*/ 42 h 138"/>
                <a:gd name="T4" fmla="*/ 3 w 180"/>
                <a:gd name="T5" fmla="*/ 66 h 138"/>
                <a:gd name="T6" fmla="*/ 3 w 180"/>
                <a:gd name="T7" fmla="*/ 79 h 138"/>
                <a:gd name="T8" fmla="*/ 59 w 180"/>
                <a:gd name="T9" fmla="*/ 135 h 138"/>
                <a:gd name="T10" fmla="*/ 72 w 180"/>
                <a:gd name="T11" fmla="*/ 135 h 138"/>
                <a:gd name="T12" fmla="*/ 176 w 180"/>
                <a:gd name="T13" fmla="*/ 31 h 138"/>
                <a:gd name="T14" fmla="*/ 176 w 180"/>
                <a:gd name="T15" fmla="*/ 18 h 138"/>
                <a:gd name="T16" fmla="*/ 162 w 180"/>
                <a:gd name="T17" fmla="*/ 4 h 138"/>
                <a:gd name="T18" fmla="*/ 149 w 180"/>
                <a:gd name="T19" fmla="*/ 3 h 138"/>
                <a:gd name="T20" fmla="*/ 74 w 180"/>
                <a:gd name="T21" fmla="*/ 66 h 138"/>
                <a:gd name="T22" fmla="*/ 60 w 180"/>
                <a:gd name="T23" fmla="*/ 65 h 138"/>
                <a:gd name="T24" fmla="*/ 40 w 180"/>
                <a:gd name="T25" fmla="*/ 4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38">
                  <a:moveTo>
                    <a:pt x="40" y="42"/>
                  </a:moveTo>
                  <a:cubicBezTo>
                    <a:pt x="36" y="39"/>
                    <a:pt x="30" y="38"/>
                    <a:pt x="27" y="42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0" y="69"/>
                    <a:pt x="0" y="75"/>
                    <a:pt x="3" y="79"/>
                  </a:cubicBezTo>
                  <a:cubicBezTo>
                    <a:pt x="59" y="135"/>
                    <a:pt x="59" y="135"/>
                    <a:pt x="59" y="135"/>
                  </a:cubicBezTo>
                  <a:cubicBezTo>
                    <a:pt x="63" y="138"/>
                    <a:pt x="69" y="138"/>
                    <a:pt x="72" y="135"/>
                  </a:cubicBezTo>
                  <a:cubicBezTo>
                    <a:pt x="176" y="31"/>
                    <a:pt x="176" y="31"/>
                    <a:pt x="176" y="31"/>
                  </a:cubicBezTo>
                  <a:cubicBezTo>
                    <a:pt x="179" y="27"/>
                    <a:pt x="180" y="21"/>
                    <a:pt x="176" y="18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9" y="0"/>
                    <a:pt x="153" y="0"/>
                    <a:pt x="149" y="3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0" y="69"/>
                    <a:pt x="64" y="68"/>
                    <a:pt x="60" y="65"/>
                  </a:cubicBezTo>
                  <a:lnTo>
                    <a:pt x="4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5540375" y="2868613"/>
              <a:ext cx="941388" cy="1117600"/>
            </a:xfrm>
            <a:custGeom>
              <a:avLst/>
              <a:gdLst>
                <a:gd name="T0" fmla="*/ 233 w 251"/>
                <a:gd name="T1" fmla="*/ 279 h 298"/>
                <a:gd name="T2" fmla="*/ 19 w 251"/>
                <a:gd name="T3" fmla="*/ 279 h 298"/>
                <a:gd name="T4" fmla="*/ 19 w 251"/>
                <a:gd name="T5" fmla="*/ 38 h 298"/>
                <a:gd name="T6" fmla="*/ 44 w 251"/>
                <a:gd name="T7" fmla="*/ 38 h 298"/>
                <a:gd name="T8" fmla="*/ 44 w 251"/>
                <a:gd name="T9" fmla="*/ 47 h 298"/>
                <a:gd name="T10" fmla="*/ 54 w 251"/>
                <a:gd name="T11" fmla="*/ 57 h 298"/>
                <a:gd name="T12" fmla="*/ 56 w 251"/>
                <a:gd name="T13" fmla="*/ 57 h 298"/>
                <a:gd name="T14" fmla="*/ 65 w 251"/>
                <a:gd name="T15" fmla="*/ 47 h 298"/>
                <a:gd name="T16" fmla="*/ 65 w 251"/>
                <a:gd name="T17" fmla="*/ 38 h 298"/>
                <a:gd name="T18" fmla="*/ 92 w 251"/>
                <a:gd name="T19" fmla="*/ 38 h 298"/>
                <a:gd name="T20" fmla="*/ 92 w 251"/>
                <a:gd name="T21" fmla="*/ 47 h 298"/>
                <a:gd name="T22" fmla="*/ 102 w 251"/>
                <a:gd name="T23" fmla="*/ 57 h 298"/>
                <a:gd name="T24" fmla="*/ 104 w 251"/>
                <a:gd name="T25" fmla="*/ 57 h 298"/>
                <a:gd name="T26" fmla="*/ 113 w 251"/>
                <a:gd name="T27" fmla="*/ 47 h 298"/>
                <a:gd name="T28" fmla="*/ 113 w 251"/>
                <a:gd name="T29" fmla="*/ 38 h 298"/>
                <a:gd name="T30" fmla="*/ 140 w 251"/>
                <a:gd name="T31" fmla="*/ 38 h 298"/>
                <a:gd name="T32" fmla="*/ 140 w 251"/>
                <a:gd name="T33" fmla="*/ 47 h 298"/>
                <a:gd name="T34" fmla="*/ 150 w 251"/>
                <a:gd name="T35" fmla="*/ 57 h 298"/>
                <a:gd name="T36" fmla="*/ 152 w 251"/>
                <a:gd name="T37" fmla="*/ 57 h 298"/>
                <a:gd name="T38" fmla="*/ 161 w 251"/>
                <a:gd name="T39" fmla="*/ 47 h 298"/>
                <a:gd name="T40" fmla="*/ 161 w 251"/>
                <a:gd name="T41" fmla="*/ 38 h 298"/>
                <a:gd name="T42" fmla="*/ 189 w 251"/>
                <a:gd name="T43" fmla="*/ 38 h 298"/>
                <a:gd name="T44" fmla="*/ 189 w 251"/>
                <a:gd name="T45" fmla="*/ 47 h 298"/>
                <a:gd name="T46" fmla="*/ 198 w 251"/>
                <a:gd name="T47" fmla="*/ 57 h 298"/>
                <a:gd name="T48" fmla="*/ 200 w 251"/>
                <a:gd name="T49" fmla="*/ 57 h 298"/>
                <a:gd name="T50" fmla="*/ 210 w 251"/>
                <a:gd name="T51" fmla="*/ 47 h 298"/>
                <a:gd name="T52" fmla="*/ 210 w 251"/>
                <a:gd name="T53" fmla="*/ 38 h 298"/>
                <a:gd name="T54" fmla="*/ 215 w 251"/>
                <a:gd name="T55" fmla="*/ 38 h 298"/>
                <a:gd name="T56" fmla="*/ 233 w 251"/>
                <a:gd name="T57" fmla="*/ 55 h 298"/>
                <a:gd name="T58" fmla="*/ 233 w 251"/>
                <a:gd name="T59" fmla="*/ 114 h 298"/>
                <a:gd name="T60" fmla="*/ 251 w 251"/>
                <a:gd name="T61" fmla="*/ 98 h 298"/>
                <a:gd name="T62" fmla="*/ 251 w 251"/>
                <a:gd name="T63" fmla="*/ 47 h 298"/>
                <a:gd name="T64" fmla="*/ 223 w 251"/>
                <a:gd name="T65" fmla="*/ 19 h 298"/>
                <a:gd name="T66" fmla="*/ 210 w 251"/>
                <a:gd name="T67" fmla="*/ 19 h 298"/>
                <a:gd name="T68" fmla="*/ 210 w 251"/>
                <a:gd name="T69" fmla="*/ 10 h 298"/>
                <a:gd name="T70" fmla="*/ 200 w 251"/>
                <a:gd name="T71" fmla="*/ 0 h 298"/>
                <a:gd name="T72" fmla="*/ 198 w 251"/>
                <a:gd name="T73" fmla="*/ 0 h 298"/>
                <a:gd name="T74" fmla="*/ 189 w 251"/>
                <a:gd name="T75" fmla="*/ 10 h 298"/>
                <a:gd name="T76" fmla="*/ 189 w 251"/>
                <a:gd name="T77" fmla="*/ 19 h 298"/>
                <a:gd name="T78" fmla="*/ 161 w 251"/>
                <a:gd name="T79" fmla="*/ 19 h 298"/>
                <a:gd name="T80" fmla="*/ 161 w 251"/>
                <a:gd name="T81" fmla="*/ 10 h 298"/>
                <a:gd name="T82" fmla="*/ 152 w 251"/>
                <a:gd name="T83" fmla="*/ 0 h 298"/>
                <a:gd name="T84" fmla="*/ 150 w 251"/>
                <a:gd name="T85" fmla="*/ 0 h 298"/>
                <a:gd name="T86" fmla="*/ 140 w 251"/>
                <a:gd name="T87" fmla="*/ 10 h 298"/>
                <a:gd name="T88" fmla="*/ 140 w 251"/>
                <a:gd name="T89" fmla="*/ 19 h 298"/>
                <a:gd name="T90" fmla="*/ 113 w 251"/>
                <a:gd name="T91" fmla="*/ 19 h 298"/>
                <a:gd name="T92" fmla="*/ 113 w 251"/>
                <a:gd name="T93" fmla="*/ 10 h 298"/>
                <a:gd name="T94" fmla="*/ 104 w 251"/>
                <a:gd name="T95" fmla="*/ 0 h 298"/>
                <a:gd name="T96" fmla="*/ 102 w 251"/>
                <a:gd name="T97" fmla="*/ 0 h 298"/>
                <a:gd name="T98" fmla="*/ 92 w 251"/>
                <a:gd name="T99" fmla="*/ 10 h 298"/>
                <a:gd name="T100" fmla="*/ 92 w 251"/>
                <a:gd name="T101" fmla="*/ 19 h 298"/>
                <a:gd name="T102" fmla="*/ 65 w 251"/>
                <a:gd name="T103" fmla="*/ 19 h 298"/>
                <a:gd name="T104" fmla="*/ 65 w 251"/>
                <a:gd name="T105" fmla="*/ 10 h 298"/>
                <a:gd name="T106" fmla="*/ 56 w 251"/>
                <a:gd name="T107" fmla="*/ 0 h 298"/>
                <a:gd name="T108" fmla="*/ 54 w 251"/>
                <a:gd name="T109" fmla="*/ 0 h 298"/>
                <a:gd name="T110" fmla="*/ 44 w 251"/>
                <a:gd name="T111" fmla="*/ 10 h 298"/>
                <a:gd name="T112" fmla="*/ 44 w 251"/>
                <a:gd name="T113" fmla="*/ 19 h 298"/>
                <a:gd name="T114" fmla="*/ 0 w 251"/>
                <a:gd name="T115" fmla="*/ 19 h 298"/>
                <a:gd name="T116" fmla="*/ 0 w 251"/>
                <a:gd name="T117" fmla="*/ 298 h 298"/>
                <a:gd name="T118" fmla="*/ 251 w 251"/>
                <a:gd name="T119" fmla="*/ 298 h 298"/>
                <a:gd name="T120" fmla="*/ 251 w 251"/>
                <a:gd name="T121" fmla="*/ 199 h 298"/>
                <a:gd name="T122" fmla="*/ 233 w 251"/>
                <a:gd name="T123" fmla="*/ 218 h 298"/>
                <a:gd name="T124" fmla="*/ 233 w 251"/>
                <a:gd name="T125" fmla="*/ 27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" h="298">
                  <a:moveTo>
                    <a:pt x="233" y="279"/>
                  </a:moveTo>
                  <a:cubicBezTo>
                    <a:pt x="19" y="279"/>
                    <a:pt x="19" y="279"/>
                    <a:pt x="19" y="27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2"/>
                    <a:pt x="48" y="57"/>
                    <a:pt x="54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61" y="57"/>
                    <a:pt x="65" y="52"/>
                    <a:pt x="65" y="4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92" y="52"/>
                    <a:pt x="97" y="57"/>
                    <a:pt x="102" y="57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9" y="57"/>
                    <a:pt x="113" y="52"/>
                    <a:pt x="113" y="4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0" y="52"/>
                    <a:pt x="145" y="57"/>
                    <a:pt x="150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7" y="57"/>
                    <a:pt x="161" y="52"/>
                    <a:pt x="161" y="47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89" y="38"/>
                    <a:pt x="189" y="38"/>
                    <a:pt x="189" y="38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89" y="52"/>
                    <a:pt x="193" y="57"/>
                    <a:pt x="198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5" y="57"/>
                    <a:pt x="210" y="52"/>
                    <a:pt x="210" y="47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3" y="114"/>
                    <a:pt x="233" y="114"/>
                    <a:pt x="233" y="114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23" y="19"/>
                    <a:pt x="223" y="19"/>
                    <a:pt x="223" y="19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0" y="4"/>
                    <a:pt x="205" y="0"/>
                    <a:pt x="20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3" y="0"/>
                    <a:pt x="189" y="4"/>
                    <a:pt x="189" y="10"/>
                  </a:cubicBezTo>
                  <a:cubicBezTo>
                    <a:pt x="189" y="19"/>
                    <a:pt x="189" y="19"/>
                    <a:pt x="189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61" y="10"/>
                    <a:pt x="161" y="10"/>
                    <a:pt x="161" y="10"/>
                  </a:cubicBezTo>
                  <a:cubicBezTo>
                    <a:pt x="161" y="4"/>
                    <a:pt x="157" y="0"/>
                    <a:pt x="152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45" y="0"/>
                    <a:pt x="140" y="4"/>
                    <a:pt x="140" y="1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4"/>
                    <a:pt x="109" y="0"/>
                    <a:pt x="10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7" y="0"/>
                    <a:pt x="92" y="4"/>
                    <a:pt x="92" y="10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4"/>
                    <a:pt x="61" y="0"/>
                    <a:pt x="5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4" y="4"/>
                    <a:pt x="44" y="1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251" y="298"/>
                    <a:pt x="251" y="298"/>
                    <a:pt x="251" y="298"/>
                  </a:cubicBezTo>
                  <a:cubicBezTo>
                    <a:pt x="251" y="199"/>
                    <a:pt x="251" y="199"/>
                    <a:pt x="251" y="199"/>
                  </a:cubicBezTo>
                  <a:cubicBezTo>
                    <a:pt x="233" y="218"/>
                    <a:pt x="233" y="218"/>
                    <a:pt x="233" y="218"/>
                  </a:cubicBezTo>
                  <a:lnTo>
                    <a:pt x="233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11424" y="1232756"/>
            <a:ext cx="10560049" cy="4680000"/>
          </a:xfrm>
        </p:spPr>
        <p:txBody>
          <a:bodyPr/>
          <a:lstStyle>
            <a:lvl1pPr algn="just">
              <a:defRPr>
                <a:latin typeface="+mn-ea"/>
                <a:ea typeface="+mn-ea"/>
                <a:cs typeface="Arial" panose="020B0604020202020204" pitchFamily="34" charset="0"/>
              </a:defRPr>
            </a:lvl1pPr>
            <a:lvl5pPr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#更多信息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1233487"/>
            <a:ext cx="10560049" cy="4680000"/>
          </a:xfrm>
        </p:spPr>
        <p:txBody>
          <a:bodyPr/>
          <a:lstStyle>
            <a:lvl1pPr algn="just">
              <a:defRPr>
                <a:latin typeface="+mn-ea"/>
                <a:ea typeface="+mn-ea"/>
                <a:cs typeface="Arial" panose="020B0604020202020204" pitchFamily="34" charset="0"/>
              </a:defRPr>
            </a:lvl1pPr>
            <a:lvl5pPr>
              <a:buNone/>
              <a:defRPr/>
            </a:lvl5pPr>
          </a:lstStyle>
          <a:p>
            <a:r>
              <a:rPr lang="zh-CN" altLang="en-US" dirty="0"/>
              <a:t>此版式用于提供给学员更多学习信息。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5040560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更多信息</a:t>
            </a:r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479376" y="480268"/>
            <a:ext cx="496581" cy="496581"/>
            <a:chOff x="4485904" y="3429000"/>
            <a:chExt cx="2003425" cy="2003425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485904" y="3429000"/>
              <a:ext cx="2003425" cy="2003425"/>
            </a:xfrm>
            <a:custGeom>
              <a:avLst/>
              <a:gdLst>
                <a:gd name="T0" fmla="*/ 669 w 1338"/>
                <a:gd name="T1" fmla="*/ 0 h 1338"/>
                <a:gd name="T2" fmla="*/ 1338 w 1338"/>
                <a:gd name="T3" fmla="*/ 669 h 1338"/>
                <a:gd name="T4" fmla="*/ 669 w 1338"/>
                <a:gd name="T5" fmla="*/ 1338 h 1338"/>
                <a:gd name="T6" fmla="*/ 0 w 1338"/>
                <a:gd name="T7" fmla="*/ 669 h 1338"/>
                <a:gd name="T8" fmla="*/ 669 w 1338"/>
                <a:gd name="T9" fmla="*/ 0 h 1338"/>
                <a:gd name="T10" fmla="*/ 669 w 1338"/>
                <a:gd name="T11" fmla="*/ 92 h 1338"/>
                <a:gd name="T12" fmla="*/ 1246 w 1338"/>
                <a:gd name="T13" fmla="*/ 669 h 1338"/>
                <a:gd name="T14" fmla="*/ 669 w 1338"/>
                <a:gd name="T15" fmla="*/ 1246 h 1338"/>
                <a:gd name="T16" fmla="*/ 92 w 1338"/>
                <a:gd name="T17" fmla="*/ 669 h 1338"/>
                <a:gd name="T18" fmla="*/ 669 w 1338"/>
                <a:gd name="T19" fmla="*/ 92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8" h="1338">
                  <a:moveTo>
                    <a:pt x="669" y="0"/>
                  </a:moveTo>
                  <a:cubicBezTo>
                    <a:pt x="1039" y="0"/>
                    <a:pt x="1338" y="299"/>
                    <a:pt x="1338" y="669"/>
                  </a:cubicBezTo>
                  <a:cubicBezTo>
                    <a:pt x="1338" y="1039"/>
                    <a:pt x="1039" y="1338"/>
                    <a:pt x="669" y="1338"/>
                  </a:cubicBezTo>
                  <a:cubicBezTo>
                    <a:pt x="299" y="1338"/>
                    <a:pt x="0" y="1039"/>
                    <a:pt x="0" y="669"/>
                  </a:cubicBezTo>
                  <a:cubicBezTo>
                    <a:pt x="0" y="299"/>
                    <a:pt x="299" y="0"/>
                    <a:pt x="669" y="0"/>
                  </a:cubicBezTo>
                  <a:close/>
                  <a:moveTo>
                    <a:pt x="669" y="92"/>
                  </a:moveTo>
                  <a:cubicBezTo>
                    <a:pt x="988" y="92"/>
                    <a:pt x="1246" y="350"/>
                    <a:pt x="1246" y="669"/>
                  </a:cubicBezTo>
                  <a:cubicBezTo>
                    <a:pt x="1246" y="988"/>
                    <a:pt x="988" y="1246"/>
                    <a:pt x="669" y="1246"/>
                  </a:cubicBezTo>
                  <a:cubicBezTo>
                    <a:pt x="350" y="1246"/>
                    <a:pt x="92" y="988"/>
                    <a:pt x="92" y="669"/>
                  </a:cubicBezTo>
                  <a:cubicBezTo>
                    <a:pt x="92" y="350"/>
                    <a:pt x="350" y="92"/>
                    <a:pt x="669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4978029" y="4324350"/>
              <a:ext cx="212725" cy="212725"/>
            </a:xfrm>
            <a:custGeom>
              <a:avLst/>
              <a:gdLst>
                <a:gd name="T0" fmla="*/ 0 w 142"/>
                <a:gd name="T1" fmla="*/ 72 h 142"/>
                <a:gd name="T2" fmla="*/ 0 w 142"/>
                <a:gd name="T3" fmla="*/ 70 h 142"/>
                <a:gd name="T4" fmla="*/ 71 w 142"/>
                <a:gd name="T5" fmla="*/ 0 h 142"/>
                <a:gd name="T6" fmla="*/ 71 w 142"/>
                <a:gd name="T7" fmla="*/ 0 h 142"/>
                <a:gd name="T8" fmla="*/ 142 w 142"/>
                <a:gd name="T9" fmla="*/ 70 h 142"/>
                <a:gd name="T10" fmla="*/ 142 w 142"/>
                <a:gd name="T11" fmla="*/ 72 h 142"/>
                <a:gd name="T12" fmla="*/ 71 w 142"/>
                <a:gd name="T13" fmla="*/ 142 h 142"/>
                <a:gd name="T14" fmla="*/ 71 w 142"/>
                <a:gd name="T15" fmla="*/ 142 h 142"/>
                <a:gd name="T16" fmla="*/ 0 w 142"/>
                <a:gd name="T17" fmla="*/ 7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2">
                  <a:moveTo>
                    <a:pt x="0" y="72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110" y="0"/>
                    <a:pt x="142" y="32"/>
                    <a:pt x="142" y="70"/>
                  </a:cubicBezTo>
                  <a:cubicBezTo>
                    <a:pt x="142" y="72"/>
                    <a:pt x="142" y="72"/>
                    <a:pt x="142" y="72"/>
                  </a:cubicBezTo>
                  <a:cubicBezTo>
                    <a:pt x="142" y="110"/>
                    <a:pt x="110" y="142"/>
                    <a:pt x="71" y="142"/>
                  </a:cubicBezTo>
                  <a:cubicBezTo>
                    <a:pt x="71" y="142"/>
                    <a:pt x="71" y="142"/>
                    <a:pt x="71" y="142"/>
                  </a:cubicBezTo>
                  <a:cubicBezTo>
                    <a:pt x="32" y="142"/>
                    <a:pt x="0" y="110"/>
                    <a:pt x="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5395542" y="4324350"/>
              <a:ext cx="211138" cy="212725"/>
            </a:xfrm>
            <a:custGeom>
              <a:avLst/>
              <a:gdLst>
                <a:gd name="T0" fmla="*/ 0 w 141"/>
                <a:gd name="T1" fmla="*/ 72 h 142"/>
                <a:gd name="T2" fmla="*/ 0 w 141"/>
                <a:gd name="T3" fmla="*/ 70 h 142"/>
                <a:gd name="T4" fmla="*/ 70 w 141"/>
                <a:gd name="T5" fmla="*/ 0 h 142"/>
                <a:gd name="T6" fmla="*/ 70 w 141"/>
                <a:gd name="T7" fmla="*/ 0 h 142"/>
                <a:gd name="T8" fmla="*/ 141 w 141"/>
                <a:gd name="T9" fmla="*/ 70 h 142"/>
                <a:gd name="T10" fmla="*/ 141 w 141"/>
                <a:gd name="T11" fmla="*/ 72 h 142"/>
                <a:gd name="T12" fmla="*/ 70 w 141"/>
                <a:gd name="T13" fmla="*/ 142 h 142"/>
                <a:gd name="T14" fmla="*/ 70 w 141"/>
                <a:gd name="T15" fmla="*/ 142 h 142"/>
                <a:gd name="T16" fmla="*/ 0 w 141"/>
                <a:gd name="T17" fmla="*/ 7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42">
                  <a:moveTo>
                    <a:pt x="0" y="72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0" y="32"/>
                    <a:pt x="31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9" y="0"/>
                    <a:pt x="141" y="32"/>
                    <a:pt x="141" y="70"/>
                  </a:cubicBezTo>
                  <a:cubicBezTo>
                    <a:pt x="141" y="72"/>
                    <a:pt x="141" y="72"/>
                    <a:pt x="141" y="72"/>
                  </a:cubicBezTo>
                  <a:cubicBezTo>
                    <a:pt x="141" y="110"/>
                    <a:pt x="109" y="142"/>
                    <a:pt x="70" y="142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31" y="142"/>
                    <a:pt x="0" y="110"/>
                    <a:pt x="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5809879" y="4324350"/>
              <a:ext cx="211138" cy="212725"/>
            </a:xfrm>
            <a:custGeom>
              <a:avLst/>
              <a:gdLst>
                <a:gd name="T0" fmla="*/ 0 w 141"/>
                <a:gd name="T1" fmla="*/ 72 h 142"/>
                <a:gd name="T2" fmla="*/ 0 w 141"/>
                <a:gd name="T3" fmla="*/ 70 h 142"/>
                <a:gd name="T4" fmla="*/ 70 w 141"/>
                <a:gd name="T5" fmla="*/ 0 h 142"/>
                <a:gd name="T6" fmla="*/ 70 w 141"/>
                <a:gd name="T7" fmla="*/ 0 h 142"/>
                <a:gd name="T8" fmla="*/ 141 w 141"/>
                <a:gd name="T9" fmla="*/ 70 h 142"/>
                <a:gd name="T10" fmla="*/ 141 w 141"/>
                <a:gd name="T11" fmla="*/ 72 h 142"/>
                <a:gd name="T12" fmla="*/ 70 w 141"/>
                <a:gd name="T13" fmla="*/ 142 h 142"/>
                <a:gd name="T14" fmla="*/ 70 w 141"/>
                <a:gd name="T15" fmla="*/ 142 h 142"/>
                <a:gd name="T16" fmla="*/ 0 w 141"/>
                <a:gd name="T17" fmla="*/ 7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42">
                  <a:moveTo>
                    <a:pt x="0" y="72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9" y="0"/>
                    <a:pt x="141" y="32"/>
                    <a:pt x="141" y="70"/>
                  </a:cubicBezTo>
                  <a:cubicBezTo>
                    <a:pt x="141" y="72"/>
                    <a:pt x="141" y="72"/>
                    <a:pt x="141" y="72"/>
                  </a:cubicBezTo>
                  <a:cubicBezTo>
                    <a:pt x="141" y="110"/>
                    <a:pt x="109" y="142"/>
                    <a:pt x="70" y="142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32" y="142"/>
                    <a:pt x="0" y="110"/>
                    <a:pt x="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#学习推荐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912285" y="1233487"/>
            <a:ext cx="10560049" cy="4680000"/>
          </a:xfrm>
        </p:spPr>
        <p:txBody>
          <a:bodyPr/>
          <a:lstStyle>
            <a:lvl1pPr algn="just">
              <a:defRPr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xmlns="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5040560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学习推荐</a:t>
            </a:r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15380" y="456929"/>
            <a:ext cx="461963" cy="485190"/>
            <a:chOff x="-779463" y="1835151"/>
            <a:chExt cx="1136650" cy="1193799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-727075" y="2262188"/>
              <a:ext cx="1031875" cy="625475"/>
            </a:xfrm>
            <a:custGeom>
              <a:avLst/>
              <a:gdLst>
                <a:gd name="T0" fmla="*/ 946 w 968"/>
                <a:gd name="T1" fmla="*/ 587 h 587"/>
                <a:gd name="T2" fmla="*/ 22 w 968"/>
                <a:gd name="T3" fmla="*/ 587 h 587"/>
                <a:gd name="T4" fmla="*/ 0 w 968"/>
                <a:gd name="T5" fmla="*/ 565 h 587"/>
                <a:gd name="T6" fmla="*/ 0 w 968"/>
                <a:gd name="T7" fmla="*/ 63 h 587"/>
                <a:gd name="T8" fmla="*/ 62 w 968"/>
                <a:gd name="T9" fmla="*/ 0 h 587"/>
                <a:gd name="T10" fmla="*/ 104 w 968"/>
                <a:gd name="T11" fmla="*/ 0 h 587"/>
                <a:gd name="T12" fmla="*/ 126 w 968"/>
                <a:gd name="T13" fmla="*/ 22 h 587"/>
                <a:gd name="T14" fmla="*/ 104 w 968"/>
                <a:gd name="T15" fmla="*/ 43 h 587"/>
                <a:gd name="T16" fmla="*/ 62 w 968"/>
                <a:gd name="T17" fmla="*/ 43 h 587"/>
                <a:gd name="T18" fmla="*/ 43 w 968"/>
                <a:gd name="T19" fmla="*/ 63 h 587"/>
                <a:gd name="T20" fmla="*/ 43 w 968"/>
                <a:gd name="T21" fmla="*/ 544 h 587"/>
                <a:gd name="T22" fmla="*/ 925 w 968"/>
                <a:gd name="T23" fmla="*/ 544 h 587"/>
                <a:gd name="T24" fmla="*/ 925 w 968"/>
                <a:gd name="T25" fmla="*/ 63 h 587"/>
                <a:gd name="T26" fmla="*/ 906 w 968"/>
                <a:gd name="T27" fmla="*/ 43 h 587"/>
                <a:gd name="T28" fmla="*/ 859 w 968"/>
                <a:gd name="T29" fmla="*/ 43 h 587"/>
                <a:gd name="T30" fmla="*/ 837 w 968"/>
                <a:gd name="T31" fmla="*/ 22 h 587"/>
                <a:gd name="T32" fmla="*/ 859 w 968"/>
                <a:gd name="T33" fmla="*/ 0 h 587"/>
                <a:gd name="T34" fmla="*/ 906 w 968"/>
                <a:gd name="T35" fmla="*/ 0 h 587"/>
                <a:gd name="T36" fmla="*/ 968 w 968"/>
                <a:gd name="T37" fmla="*/ 63 h 587"/>
                <a:gd name="T38" fmla="*/ 968 w 968"/>
                <a:gd name="T39" fmla="*/ 565 h 587"/>
                <a:gd name="T40" fmla="*/ 946 w 968"/>
                <a:gd name="T41" fmla="*/ 587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8" h="587">
                  <a:moveTo>
                    <a:pt x="946" y="587"/>
                  </a:moveTo>
                  <a:cubicBezTo>
                    <a:pt x="22" y="587"/>
                    <a:pt x="22" y="587"/>
                    <a:pt x="22" y="587"/>
                  </a:cubicBezTo>
                  <a:cubicBezTo>
                    <a:pt x="10" y="587"/>
                    <a:pt x="0" y="577"/>
                    <a:pt x="0" y="56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16" y="0"/>
                    <a:pt x="126" y="10"/>
                    <a:pt x="126" y="22"/>
                  </a:cubicBezTo>
                  <a:cubicBezTo>
                    <a:pt x="126" y="34"/>
                    <a:pt x="116" y="43"/>
                    <a:pt x="104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2" y="43"/>
                    <a:pt x="43" y="52"/>
                    <a:pt x="43" y="63"/>
                  </a:cubicBezTo>
                  <a:cubicBezTo>
                    <a:pt x="43" y="544"/>
                    <a:pt x="43" y="544"/>
                    <a:pt x="43" y="544"/>
                  </a:cubicBezTo>
                  <a:cubicBezTo>
                    <a:pt x="925" y="544"/>
                    <a:pt x="925" y="544"/>
                    <a:pt x="925" y="544"/>
                  </a:cubicBezTo>
                  <a:cubicBezTo>
                    <a:pt x="925" y="63"/>
                    <a:pt x="925" y="63"/>
                    <a:pt x="925" y="63"/>
                  </a:cubicBezTo>
                  <a:cubicBezTo>
                    <a:pt x="925" y="52"/>
                    <a:pt x="916" y="43"/>
                    <a:pt x="906" y="43"/>
                  </a:cubicBezTo>
                  <a:cubicBezTo>
                    <a:pt x="859" y="43"/>
                    <a:pt x="859" y="43"/>
                    <a:pt x="859" y="43"/>
                  </a:cubicBezTo>
                  <a:cubicBezTo>
                    <a:pt x="847" y="43"/>
                    <a:pt x="837" y="34"/>
                    <a:pt x="837" y="22"/>
                  </a:cubicBezTo>
                  <a:cubicBezTo>
                    <a:pt x="837" y="10"/>
                    <a:pt x="847" y="0"/>
                    <a:pt x="859" y="0"/>
                  </a:cubicBezTo>
                  <a:cubicBezTo>
                    <a:pt x="906" y="0"/>
                    <a:pt x="906" y="0"/>
                    <a:pt x="906" y="0"/>
                  </a:cubicBezTo>
                  <a:cubicBezTo>
                    <a:pt x="940" y="0"/>
                    <a:pt x="968" y="28"/>
                    <a:pt x="968" y="63"/>
                  </a:cubicBezTo>
                  <a:cubicBezTo>
                    <a:pt x="968" y="565"/>
                    <a:pt x="968" y="565"/>
                    <a:pt x="968" y="565"/>
                  </a:cubicBezTo>
                  <a:cubicBezTo>
                    <a:pt x="968" y="577"/>
                    <a:pt x="958" y="587"/>
                    <a:pt x="946" y="5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-779463" y="2841625"/>
              <a:ext cx="1136650" cy="187325"/>
            </a:xfrm>
            <a:custGeom>
              <a:avLst/>
              <a:gdLst>
                <a:gd name="T0" fmla="*/ 1024 w 1066"/>
                <a:gd name="T1" fmla="*/ 176 h 176"/>
                <a:gd name="T2" fmla="*/ 42 w 1066"/>
                <a:gd name="T3" fmla="*/ 176 h 176"/>
                <a:gd name="T4" fmla="*/ 0 w 1066"/>
                <a:gd name="T5" fmla="*/ 134 h 176"/>
                <a:gd name="T6" fmla="*/ 0 w 1066"/>
                <a:gd name="T7" fmla="*/ 42 h 176"/>
                <a:gd name="T8" fmla="*/ 42 w 1066"/>
                <a:gd name="T9" fmla="*/ 0 h 176"/>
                <a:gd name="T10" fmla="*/ 1024 w 1066"/>
                <a:gd name="T11" fmla="*/ 0 h 176"/>
                <a:gd name="T12" fmla="*/ 1066 w 1066"/>
                <a:gd name="T13" fmla="*/ 42 h 176"/>
                <a:gd name="T14" fmla="*/ 1066 w 1066"/>
                <a:gd name="T15" fmla="*/ 134 h 176"/>
                <a:gd name="T16" fmla="*/ 1024 w 1066"/>
                <a:gd name="T17" fmla="*/ 176 h 176"/>
                <a:gd name="T18" fmla="*/ 1023 w 1066"/>
                <a:gd name="T19" fmla="*/ 42 h 176"/>
                <a:gd name="T20" fmla="*/ 42 w 1066"/>
                <a:gd name="T21" fmla="*/ 43 h 176"/>
                <a:gd name="T22" fmla="*/ 43 w 1066"/>
                <a:gd name="T23" fmla="*/ 134 h 176"/>
                <a:gd name="T24" fmla="*/ 1023 w 1066"/>
                <a:gd name="T25" fmla="*/ 133 h 176"/>
                <a:gd name="T26" fmla="*/ 1023 w 1066"/>
                <a:gd name="T27" fmla="*/ 4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6" h="176">
                  <a:moveTo>
                    <a:pt x="1024" y="176"/>
                  </a:moveTo>
                  <a:cubicBezTo>
                    <a:pt x="42" y="176"/>
                    <a:pt x="42" y="176"/>
                    <a:pt x="42" y="176"/>
                  </a:cubicBezTo>
                  <a:cubicBezTo>
                    <a:pt x="19" y="176"/>
                    <a:pt x="0" y="157"/>
                    <a:pt x="0" y="1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1024" y="0"/>
                    <a:pt x="1024" y="0"/>
                    <a:pt x="1024" y="0"/>
                  </a:cubicBezTo>
                  <a:cubicBezTo>
                    <a:pt x="1047" y="0"/>
                    <a:pt x="1066" y="18"/>
                    <a:pt x="1066" y="42"/>
                  </a:cubicBezTo>
                  <a:cubicBezTo>
                    <a:pt x="1066" y="134"/>
                    <a:pt x="1066" y="134"/>
                    <a:pt x="1066" y="134"/>
                  </a:cubicBezTo>
                  <a:cubicBezTo>
                    <a:pt x="1066" y="157"/>
                    <a:pt x="1047" y="176"/>
                    <a:pt x="1024" y="176"/>
                  </a:cubicBezTo>
                  <a:close/>
                  <a:moveTo>
                    <a:pt x="1023" y="42"/>
                  </a:moveTo>
                  <a:cubicBezTo>
                    <a:pt x="42" y="43"/>
                    <a:pt x="42" y="43"/>
                    <a:pt x="42" y="43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1023" y="133"/>
                    <a:pt x="1023" y="133"/>
                    <a:pt x="1023" y="133"/>
                  </a:cubicBezTo>
                  <a:lnTo>
                    <a:pt x="102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-303213" y="2911475"/>
              <a:ext cx="184150" cy="46037"/>
            </a:xfrm>
            <a:custGeom>
              <a:avLst/>
              <a:gdLst>
                <a:gd name="T0" fmla="*/ 151 w 172"/>
                <a:gd name="T1" fmla="*/ 43 h 43"/>
                <a:gd name="T2" fmla="*/ 21 w 172"/>
                <a:gd name="T3" fmla="*/ 43 h 43"/>
                <a:gd name="T4" fmla="*/ 0 w 172"/>
                <a:gd name="T5" fmla="*/ 22 h 43"/>
                <a:gd name="T6" fmla="*/ 21 w 172"/>
                <a:gd name="T7" fmla="*/ 0 h 43"/>
                <a:gd name="T8" fmla="*/ 151 w 172"/>
                <a:gd name="T9" fmla="*/ 0 h 43"/>
                <a:gd name="T10" fmla="*/ 172 w 172"/>
                <a:gd name="T11" fmla="*/ 22 h 43"/>
                <a:gd name="T12" fmla="*/ 151 w 172"/>
                <a:gd name="T13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43">
                  <a:moveTo>
                    <a:pt x="151" y="43"/>
                  </a:moveTo>
                  <a:cubicBezTo>
                    <a:pt x="21" y="43"/>
                    <a:pt x="21" y="43"/>
                    <a:pt x="21" y="43"/>
                  </a:cubicBezTo>
                  <a:cubicBezTo>
                    <a:pt x="10" y="43"/>
                    <a:pt x="0" y="34"/>
                    <a:pt x="0" y="22"/>
                  </a:cubicBezTo>
                  <a:cubicBezTo>
                    <a:pt x="0" y="10"/>
                    <a:pt x="10" y="0"/>
                    <a:pt x="2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62" y="0"/>
                    <a:pt x="172" y="10"/>
                    <a:pt x="172" y="22"/>
                  </a:cubicBezTo>
                  <a:cubicBezTo>
                    <a:pt x="172" y="34"/>
                    <a:pt x="162" y="43"/>
                    <a:pt x="15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-568325" y="1835151"/>
              <a:ext cx="712788" cy="852487"/>
            </a:xfrm>
            <a:custGeom>
              <a:avLst/>
              <a:gdLst>
                <a:gd name="T0" fmla="*/ 335 w 668"/>
                <a:gd name="T1" fmla="*/ 800 h 800"/>
                <a:gd name="T2" fmla="*/ 316 w 668"/>
                <a:gd name="T3" fmla="*/ 789 h 800"/>
                <a:gd name="T4" fmla="*/ 246 w 668"/>
                <a:gd name="T5" fmla="*/ 662 h 800"/>
                <a:gd name="T6" fmla="*/ 57 w 668"/>
                <a:gd name="T7" fmla="*/ 508 h 800"/>
                <a:gd name="T8" fmla="*/ 49 w 668"/>
                <a:gd name="T9" fmla="*/ 492 h 800"/>
                <a:gd name="T10" fmla="*/ 84 w 668"/>
                <a:gd name="T11" fmla="*/ 168 h 800"/>
                <a:gd name="T12" fmla="*/ 202 w 668"/>
                <a:gd name="T13" fmla="*/ 73 h 800"/>
                <a:gd name="T14" fmla="*/ 621 w 668"/>
                <a:gd name="T15" fmla="*/ 226 h 800"/>
                <a:gd name="T16" fmla="*/ 621 w 668"/>
                <a:gd name="T17" fmla="*/ 226 h 800"/>
                <a:gd name="T18" fmla="*/ 594 w 668"/>
                <a:gd name="T19" fmla="*/ 538 h 800"/>
                <a:gd name="T20" fmla="*/ 468 w 668"/>
                <a:gd name="T21" fmla="*/ 645 h 800"/>
                <a:gd name="T22" fmla="*/ 412 w 668"/>
                <a:gd name="T23" fmla="*/ 665 h 800"/>
                <a:gd name="T24" fmla="*/ 355 w 668"/>
                <a:gd name="T25" fmla="*/ 787 h 800"/>
                <a:gd name="T26" fmla="*/ 336 w 668"/>
                <a:gd name="T27" fmla="*/ 800 h 800"/>
                <a:gd name="T28" fmla="*/ 335 w 668"/>
                <a:gd name="T29" fmla="*/ 800 h 800"/>
                <a:gd name="T30" fmla="*/ 334 w 668"/>
                <a:gd name="T31" fmla="*/ 87 h 800"/>
                <a:gd name="T32" fmla="*/ 220 w 668"/>
                <a:gd name="T33" fmla="*/ 112 h 800"/>
                <a:gd name="T34" fmla="*/ 119 w 668"/>
                <a:gd name="T35" fmla="*/ 194 h 800"/>
                <a:gd name="T36" fmla="*/ 88 w 668"/>
                <a:gd name="T37" fmla="*/ 474 h 800"/>
                <a:gd name="T38" fmla="*/ 95 w 668"/>
                <a:gd name="T39" fmla="*/ 487 h 800"/>
                <a:gd name="T40" fmla="*/ 266 w 668"/>
                <a:gd name="T41" fmla="*/ 622 h 800"/>
                <a:gd name="T42" fmla="*/ 280 w 668"/>
                <a:gd name="T43" fmla="*/ 633 h 800"/>
                <a:gd name="T44" fmla="*/ 333 w 668"/>
                <a:gd name="T45" fmla="*/ 731 h 800"/>
                <a:gd name="T46" fmla="*/ 377 w 668"/>
                <a:gd name="T47" fmla="*/ 637 h 800"/>
                <a:gd name="T48" fmla="*/ 392 w 668"/>
                <a:gd name="T49" fmla="*/ 625 h 800"/>
                <a:gd name="T50" fmla="*/ 450 w 668"/>
                <a:gd name="T51" fmla="*/ 606 h 800"/>
                <a:gd name="T52" fmla="*/ 559 w 668"/>
                <a:gd name="T53" fmla="*/ 514 h 800"/>
                <a:gd name="T54" fmla="*/ 582 w 668"/>
                <a:gd name="T55" fmla="*/ 244 h 800"/>
                <a:gd name="T56" fmla="*/ 582 w 668"/>
                <a:gd name="T57" fmla="*/ 244 h 800"/>
                <a:gd name="T58" fmla="*/ 334 w 668"/>
                <a:gd name="T59" fmla="*/ 87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68" h="800">
                  <a:moveTo>
                    <a:pt x="335" y="800"/>
                  </a:moveTo>
                  <a:cubicBezTo>
                    <a:pt x="327" y="800"/>
                    <a:pt x="320" y="796"/>
                    <a:pt x="316" y="789"/>
                  </a:cubicBezTo>
                  <a:cubicBezTo>
                    <a:pt x="246" y="662"/>
                    <a:pt x="246" y="662"/>
                    <a:pt x="246" y="662"/>
                  </a:cubicBezTo>
                  <a:cubicBezTo>
                    <a:pt x="165" y="638"/>
                    <a:pt x="97" y="582"/>
                    <a:pt x="57" y="508"/>
                  </a:cubicBezTo>
                  <a:cubicBezTo>
                    <a:pt x="54" y="502"/>
                    <a:pt x="52" y="497"/>
                    <a:pt x="49" y="492"/>
                  </a:cubicBezTo>
                  <a:cubicBezTo>
                    <a:pt x="0" y="385"/>
                    <a:pt x="13" y="261"/>
                    <a:pt x="84" y="168"/>
                  </a:cubicBezTo>
                  <a:cubicBezTo>
                    <a:pt x="115" y="127"/>
                    <a:pt x="155" y="95"/>
                    <a:pt x="202" y="73"/>
                  </a:cubicBezTo>
                  <a:cubicBezTo>
                    <a:pt x="360" y="0"/>
                    <a:pt x="548" y="69"/>
                    <a:pt x="621" y="226"/>
                  </a:cubicBezTo>
                  <a:cubicBezTo>
                    <a:pt x="621" y="226"/>
                    <a:pt x="621" y="226"/>
                    <a:pt x="621" y="226"/>
                  </a:cubicBezTo>
                  <a:cubicBezTo>
                    <a:pt x="668" y="327"/>
                    <a:pt x="658" y="447"/>
                    <a:pt x="594" y="538"/>
                  </a:cubicBezTo>
                  <a:cubicBezTo>
                    <a:pt x="563" y="584"/>
                    <a:pt x="519" y="621"/>
                    <a:pt x="468" y="645"/>
                  </a:cubicBezTo>
                  <a:cubicBezTo>
                    <a:pt x="450" y="653"/>
                    <a:pt x="431" y="660"/>
                    <a:pt x="412" y="665"/>
                  </a:cubicBezTo>
                  <a:cubicBezTo>
                    <a:pt x="355" y="787"/>
                    <a:pt x="355" y="787"/>
                    <a:pt x="355" y="787"/>
                  </a:cubicBezTo>
                  <a:cubicBezTo>
                    <a:pt x="351" y="795"/>
                    <a:pt x="344" y="800"/>
                    <a:pt x="336" y="800"/>
                  </a:cubicBezTo>
                  <a:cubicBezTo>
                    <a:pt x="335" y="800"/>
                    <a:pt x="335" y="800"/>
                    <a:pt x="335" y="800"/>
                  </a:cubicBezTo>
                  <a:close/>
                  <a:moveTo>
                    <a:pt x="334" y="87"/>
                  </a:moveTo>
                  <a:cubicBezTo>
                    <a:pt x="296" y="87"/>
                    <a:pt x="257" y="95"/>
                    <a:pt x="220" y="112"/>
                  </a:cubicBezTo>
                  <a:cubicBezTo>
                    <a:pt x="180" y="131"/>
                    <a:pt x="145" y="159"/>
                    <a:pt x="119" y="194"/>
                  </a:cubicBezTo>
                  <a:cubicBezTo>
                    <a:pt x="57" y="275"/>
                    <a:pt x="45" y="382"/>
                    <a:pt x="88" y="474"/>
                  </a:cubicBezTo>
                  <a:cubicBezTo>
                    <a:pt x="90" y="478"/>
                    <a:pt x="92" y="483"/>
                    <a:pt x="95" y="487"/>
                  </a:cubicBezTo>
                  <a:cubicBezTo>
                    <a:pt x="130" y="554"/>
                    <a:pt x="193" y="603"/>
                    <a:pt x="266" y="622"/>
                  </a:cubicBezTo>
                  <a:cubicBezTo>
                    <a:pt x="272" y="624"/>
                    <a:pt x="277" y="628"/>
                    <a:pt x="280" y="633"/>
                  </a:cubicBezTo>
                  <a:cubicBezTo>
                    <a:pt x="333" y="731"/>
                    <a:pt x="333" y="731"/>
                    <a:pt x="333" y="731"/>
                  </a:cubicBezTo>
                  <a:cubicBezTo>
                    <a:pt x="377" y="637"/>
                    <a:pt x="377" y="637"/>
                    <a:pt x="377" y="637"/>
                  </a:cubicBezTo>
                  <a:cubicBezTo>
                    <a:pt x="380" y="631"/>
                    <a:pt x="386" y="626"/>
                    <a:pt x="392" y="625"/>
                  </a:cubicBezTo>
                  <a:cubicBezTo>
                    <a:pt x="413" y="621"/>
                    <a:pt x="432" y="614"/>
                    <a:pt x="450" y="606"/>
                  </a:cubicBezTo>
                  <a:cubicBezTo>
                    <a:pt x="494" y="585"/>
                    <a:pt x="532" y="554"/>
                    <a:pt x="559" y="514"/>
                  </a:cubicBezTo>
                  <a:cubicBezTo>
                    <a:pt x="613" y="435"/>
                    <a:pt x="622" y="331"/>
                    <a:pt x="582" y="244"/>
                  </a:cubicBezTo>
                  <a:cubicBezTo>
                    <a:pt x="582" y="244"/>
                    <a:pt x="582" y="244"/>
                    <a:pt x="582" y="244"/>
                  </a:cubicBezTo>
                  <a:cubicBezTo>
                    <a:pt x="536" y="145"/>
                    <a:pt x="437" y="87"/>
                    <a:pt x="33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-354013" y="2181225"/>
              <a:ext cx="280988" cy="187325"/>
            </a:xfrm>
            <a:custGeom>
              <a:avLst/>
              <a:gdLst>
                <a:gd name="T0" fmla="*/ 140 w 263"/>
                <a:gd name="T1" fmla="*/ 177 h 177"/>
                <a:gd name="T2" fmla="*/ 130 w 263"/>
                <a:gd name="T3" fmla="*/ 177 h 177"/>
                <a:gd name="T4" fmla="*/ 2 w 263"/>
                <a:gd name="T5" fmla="*/ 115 h 177"/>
                <a:gd name="T6" fmla="*/ 3 w 263"/>
                <a:gd name="T7" fmla="*/ 21 h 177"/>
                <a:gd name="T8" fmla="*/ 25 w 263"/>
                <a:gd name="T9" fmla="*/ 0 h 177"/>
                <a:gd name="T10" fmla="*/ 46 w 263"/>
                <a:gd name="T11" fmla="*/ 21 h 177"/>
                <a:gd name="T12" fmla="*/ 45 w 263"/>
                <a:gd name="T13" fmla="*/ 113 h 177"/>
                <a:gd name="T14" fmla="*/ 131 w 263"/>
                <a:gd name="T15" fmla="*/ 134 h 177"/>
                <a:gd name="T16" fmla="*/ 218 w 263"/>
                <a:gd name="T17" fmla="*/ 119 h 177"/>
                <a:gd name="T18" fmla="*/ 220 w 263"/>
                <a:gd name="T19" fmla="*/ 27 h 177"/>
                <a:gd name="T20" fmla="*/ 242 w 263"/>
                <a:gd name="T21" fmla="*/ 6 h 177"/>
                <a:gd name="T22" fmla="*/ 263 w 263"/>
                <a:gd name="T23" fmla="*/ 28 h 177"/>
                <a:gd name="T24" fmla="*/ 261 w 263"/>
                <a:gd name="T25" fmla="*/ 122 h 177"/>
                <a:gd name="T26" fmla="*/ 214 w 263"/>
                <a:gd name="T27" fmla="*/ 168 h 177"/>
                <a:gd name="T28" fmla="*/ 140 w 263"/>
                <a:gd name="T29" fmla="*/ 177 h 177"/>
                <a:gd name="T30" fmla="*/ 45 w 263"/>
                <a:gd name="T31" fmla="*/ 116 h 177"/>
                <a:gd name="T32" fmla="*/ 45 w 263"/>
                <a:gd name="T33" fmla="*/ 116 h 177"/>
                <a:gd name="T34" fmla="*/ 45 w 263"/>
                <a:gd name="T35" fmla="*/ 11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3" h="177">
                  <a:moveTo>
                    <a:pt x="140" y="177"/>
                  </a:moveTo>
                  <a:cubicBezTo>
                    <a:pt x="137" y="177"/>
                    <a:pt x="133" y="177"/>
                    <a:pt x="130" y="177"/>
                  </a:cubicBezTo>
                  <a:cubicBezTo>
                    <a:pt x="65" y="175"/>
                    <a:pt x="0" y="155"/>
                    <a:pt x="2" y="115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9"/>
                    <a:pt x="14" y="0"/>
                    <a:pt x="25" y="0"/>
                  </a:cubicBezTo>
                  <a:cubicBezTo>
                    <a:pt x="37" y="0"/>
                    <a:pt x="47" y="10"/>
                    <a:pt x="46" y="21"/>
                  </a:cubicBezTo>
                  <a:cubicBezTo>
                    <a:pt x="45" y="113"/>
                    <a:pt x="45" y="113"/>
                    <a:pt x="45" y="113"/>
                  </a:cubicBezTo>
                  <a:cubicBezTo>
                    <a:pt x="51" y="120"/>
                    <a:pt x="82" y="133"/>
                    <a:pt x="131" y="134"/>
                  </a:cubicBezTo>
                  <a:cubicBezTo>
                    <a:pt x="180" y="136"/>
                    <a:pt x="211" y="125"/>
                    <a:pt x="218" y="119"/>
                  </a:cubicBezTo>
                  <a:cubicBezTo>
                    <a:pt x="220" y="27"/>
                    <a:pt x="220" y="27"/>
                    <a:pt x="220" y="27"/>
                  </a:cubicBezTo>
                  <a:cubicBezTo>
                    <a:pt x="220" y="15"/>
                    <a:pt x="231" y="5"/>
                    <a:pt x="242" y="6"/>
                  </a:cubicBezTo>
                  <a:cubicBezTo>
                    <a:pt x="254" y="6"/>
                    <a:pt x="263" y="16"/>
                    <a:pt x="263" y="28"/>
                  </a:cubicBezTo>
                  <a:cubicBezTo>
                    <a:pt x="261" y="122"/>
                    <a:pt x="261" y="122"/>
                    <a:pt x="261" y="122"/>
                  </a:cubicBezTo>
                  <a:cubicBezTo>
                    <a:pt x="261" y="136"/>
                    <a:pt x="252" y="156"/>
                    <a:pt x="214" y="168"/>
                  </a:cubicBezTo>
                  <a:cubicBezTo>
                    <a:pt x="193" y="174"/>
                    <a:pt x="167" y="177"/>
                    <a:pt x="140" y="177"/>
                  </a:cubicBezTo>
                  <a:close/>
                  <a:moveTo>
                    <a:pt x="45" y="116"/>
                  </a:moveTo>
                  <a:cubicBezTo>
                    <a:pt x="45" y="116"/>
                    <a:pt x="45" y="116"/>
                    <a:pt x="45" y="116"/>
                  </a:cubicBezTo>
                  <a:cubicBezTo>
                    <a:pt x="45" y="116"/>
                    <a:pt x="45" y="116"/>
                    <a:pt x="45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-420688" y="2066925"/>
              <a:ext cx="419100" cy="209550"/>
            </a:xfrm>
            <a:custGeom>
              <a:avLst/>
              <a:gdLst>
                <a:gd name="T0" fmla="*/ 195 w 394"/>
                <a:gd name="T1" fmla="*/ 197 h 197"/>
                <a:gd name="T2" fmla="*/ 186 w 394"/>
                <a:gd name="T3" fmla="*/ 195 h 197"/>
                <a:gd name="T4" fmla="*/ 13 w 394"/>
                <a:gd name="T5" fmla="*/ 117 h 197"/>
                <a:gd name="T6" fmla="*/ 0 w 394"/>
                <a:gd name="T7" fmla="*/ 97 h 197"/>
                <a:gd name="T8" fmla="*/ 14 w 394"/>
                <a:gd name="T9" fmla="*/ 77 h 197"/>
                <a:gd name="T10" fmla="*/ 191 w 394"/>
                <a:gd name="T11" fmla="*/ 2 h 197"/>
                <a:gd name="T12" fmla="*/ 209 w 394"/>
                <a:gd name="T13" fmla="*/ 3 h 197"/>
                <a:gd name="T14" fmla="*/ 382 w 394"/>
                <a:gd name="T15" fmla="*/ 88 h 197"/>
                <a:gd name="T16" fmla="*/ 394 w 394"/>
                <a:gd name="T17" fmla="*/ 108 h 197"/>
                <a:gd name="T18" fmla="*/ 380 w 394"/>
                <a:gd name="T19" fmla="*/ 128 h 197"/>
                <a:gd name="T20" fmla="*/ 203 w 394"/>
                <a:gd name="T21" fmla="*/ 195 h 197"/>
                <a:gd name="T22" fmla="*/ 195 w 394"/>
                <a:gd name="T23" fmla="*/ 197 h 197"/>
                <a:gd name="T24" fmla="*/ 76 w 394"/>
                <a:gd name="T25" fmla="*/ 98 h 197"/>
                <a:gd name="T26" fmla="*/ 196 w 394"/>
                <a:gd name="T27" fmla="*/ 152 h 197"/>
                <a:gd name="T28" fmla="*/ 318 w 394"/>
                <a:gd name="T29" fmla="*/ 105 h 197"/>
                <a:gd name="T30" fmla="*/ 199 w 394"/>
                <a:gd name="T31" fmla="*/ 46 h 197"/>
                <a:gd name="T32" fmla="*/ 76 w 394"/>
                <a:gd name="T33" fmla="*/ 9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4" h="197">
                  <a:moveTo>
                    <a:pt x="195" y="197"/>
                  </a:moveTo>
                  <a:cubicBezTo>
                    <a:pt x="192" y="197"/>
                    <a:pt x="189" y="196"/>
                    <a:pt x="186" y="195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5" y="113"/>
                    <a:pt x="0" y="105"/>
                    <a:pt x="0" y="97"/>
                  </a:cubicBezTo>
                  <a:cubicBezTo>
                    <a:pt x="1" y="88"/>
                    <a:pt x="6" y="80"/>
                    <a:pt x="14" y="77"/>
                  </a:cubicBezTo>
                  <a:cubicBezTo>
                    <a:pt x="191" y="2"/>
                    <a:pt x="191" y="2"/>
                    <a:pt x="191" y="2"/>
                  </a:cubicBezTo>
                  <a:cubicBezTo>
                    <a:pt x="197" y="0"/>
                    <a:pt x="203" y="0"/>
                    <a:pt x="209" y="3"/>
                  </a:cubicBezTo>
                  <a:cubicBezTo>
                    <a:pt x="382" y="88"/>
                    <a:pt x="382" y="88"/>
                    <a:pt x="382" y="88"/>
                  </a:cubicBezTo>
                  <a:cubicBezTo>
                    <a:pt x="389" y="92"/>
                    <a:pt x="394" y="100"/>
                    <a:pt x="394" y="108"/>
                  </a:cubicBezTo>
                  <a:cubicBezTo>
                    <a:pt x="393" y="117"/>
                    <a:pt x="388" y="124"/>
                    <a:pt x="380" y="128"/>
                  </a:cubicBezTo>
                  <a:cubicBezTo>
                    <a:pt x="203" y="195"/>
                    <a:pt x="203" y="195"/>
                    <a:pt x="203" y="195"/>
                  </a:cubicBezTo>
                  <a:cubicBezTo>
                    <a:pt x="200" y="196"/>
                    <a:pt x="197" y="197"/>
                    <a:pt x="195" y="197"/>
                  </a:cubicBezTo>
                  <a:close/>
                  <a:moveTo>
                    <a:pt x="76" y="98"/>
                  </a:moveTo>
                  <a:cubicBezTo>
                    <a:pt x="196" y="152"/>
                    <a:pt x="196" y="152"/>
                    <a:pt x="196" y="152"/>
                  </a:cubicBezTo>
                  <a:cubicBezTo>
                    <a:pt x="318" y="105"/>
                    <a:pt x="318" y="105"/>
                    <a:pt x="318" y="105"/>
                  </a:cubicBezTo>
                  <a:cubicBezTo>
                    <a:pt x="199" y="46"/>
                    <a:pt x="199" y="46"/>
                    <a:pt x="199" y="46"/>
                  </a:cubicBezTo>
                  <a:lnTo>
                    <a:pt x="76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#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201207257配图\培训\shutterstock_242224906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896" b="10658"/>
          <a:stretch/>
        </p:blipFill>
        <p:spPr bwMode="auto">
          <a:xfrm>
            <a:off x="0" y="0"/>
            <a:ext cx="121936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 userDrawn="1"/>
        </p:nvSpPr>
        <p:spPr bwMode="auto">
          <a:xfrm>
            <a:off x="1664" y="0"/>
            <a:ext cx="12192000" cy="6858000"/>
          </a:xfrm>
          <a:prstGeom prst="rect">
            <a:avLst/>
          </a:prstGeom>
          <a:solidFill>
            <a:srgbClr val="003C78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4234241" y="2642208"/>
            <a:ext cx="3971726" cy="1573584"/>
            <a:chOff x="4826327" y="2503488"/>
            <a:chExt cx="3971726" cy="1573584"/>
          </a:xfrm>
        </p:grpSpPr>
        <p:sp>
          <p:nvSpPr>
            <p:cNvPr id="5" name="Text Box 9">
              <a:extLst>
                <a:ext uri="{FF2B5EF4-FFF2-40B4-BE49-F238E27FC236}">
                  <a16:creationId xmlns:a16="http://schemas.microsoft.com/office/drawing/2014/main" xmlns="" id="{9D36E720-0E25-41AB-8346-B547D8B860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6327" y="3443951"/>
              <a:ext cx="3971726" cy="633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8358" tIns="39179" rIns="78358" bIns="39179">
              <a:spAutoFit/>
            </a:bodyPr>
            <a:lstStyle/>
            <a:p>
              <a:pPr defTabSz="784225" eaLnBrk="0" hangingPunct="0">
                <a:buSzPct val="100000"/>
                <a:defRPr/>
              </a:pPr>
              <a:r>
                <a:rPr lang="zh-CN" altLang="zh-CN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anose="020B0604020202020204" pitchFamily="34" charset="0"/>
                  <a:sym typeface="FrutigerNext LT Regular" pitchFamily="34" charset="0"/>
                </a:rPr>
                <a:t>www.huawei.com</a:t>
              </a:r>
            </a:p>
          </p:txBody>
        </p:sp>
        <p:sp>
          <p:nvSpPr>
            <p:cNvPr id="6" name="Text Box 8">
              <a:extLst>
                <a:ext uri="{FF2B5EF4-FFF2-40B4-BE49-F238E27FC236}">
                  <a16:creationId xmlns:a16="http://schemas.microsoft.com/office/drawing/2014/main" xmlns="" id="{11ED55EC-FD16-4B98-B04D-4605D3C0D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0286" y="2503488"/>
              <a:ext cx="1735601" cy="91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78358" tIns="39179" rIns="78358" bIns="39179">
              <a:spAutoFit/>
            </a:bodyPr>
            <a:lstStyle/>
            <a:p>
              <a:pPr defTabSz="784225" eaLnBrk="0" fontAlgn="base" hangingPunct="0">
                <a:buSzPct val="100000"/>
                <a:defRPr/>
              </a:pPr>
              <a:r>
                <a:rPr lang="zh-CN" altLang="en-US" sz="5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sym typeface="FrutigerNext LT Regular" pitchFamily="34" charset="0"/>
                </a:rPr>
                <a:t>谢 谢</a:t>
              </a:r>
              <a:endParaRPr lang="zh-CN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sym typeface="FrutigerNext LT Regular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019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#总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84"/>
            <a:ext cx="12192000" cy="710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1"/>
          <p:cNvSpPr>
            <a:spLocks noGrp="1" noChangeArrowheads="1"/>
          </p:cNvSpPr>
          <p:nvPr>
            <p:ph type="ctrTitle" sz="quarter"/>
          </p:nvPr>
        </p:nvSpPr>
        <p:spPr>
          <a:xfrm>
            <a:off x="1031295" y="4957156"/>
            <a:ext cx="10441567" cy="831600"/>
          </a:xfrm>
          <a:ln algn="ctr"/>
        </p:spPr>
        <p:txBody>
          <a:bodyPr lIns="87802" tIns="43901" rIns="87802" bIns="43901"/>
          <a:lstStyle>
            <a:lvl1pPr algn="l" defTabSz="801688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300" b="1" kern="1200" dirty="0">
                <a:solidFill>
                  <a:srgbClr val="0070C0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0"/>
          </p:nvPr>
        </p:nvSpPr>
        <p:spPr>
          <a:xfrm>
            <a:off x="1031295" y="5816120"/>
            <a:ext cx="6912000" cy="493200"/>
          </a:xfrm>
        </p:spPr>
        <p:txBody>
          <a:bodyPr/>
          <a:lstStyle>
            <a:lvl1pPr marL="0" indent="0" algn="l" defTabSz="801688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zh-CN" altLang="en-US" sz="2000" kern="1200" dirty="0" smtClean="0">
                <a:solidFill>
                  <a:srgbClr val="0070C0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7" name="Rectangle 54">
            <a:extLst>
              <a:ext uri="{FF2B5EF4-FFF2-40B4-BE49-F238E27FC236}">
                <a16:creationId xmlns="" xmlns:a16="http://schemas.microsoft.com/office/drawing/2014/main" id="{2078FA11-5569-4994-AEB7-1AF5CAC763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7428" y="6500581"/>
            <a:ext cx="2604743" cy="265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101" tIns="40052" rIns="80101" bIns="40052">
            <a:spAutoFit/>
          </a:bodyPr>
          <a:lstStyle/>
          <a:p>
            <a:pPr defTabSz="801668" eaLnBrk="0" fontAlgn="base" hangingPunct="0">
              <a:defRPr/>
            </a:pPr>
            <a:r>
              <a:rPr lang="zh-CN" altLang="en-US" sz="1200" baseline="0" dirty="0">
                <a:latin typeface="+mn-ea"/>
                <a:ea typeface="+mn-ea"/>
                <a:cs typeface="Arial" pitchFamily="34" charset="0"/>
              </a:rPr>
              <a:t>版权所有</a:t>
            </a:r>
            <a:r>
              <a:rPr lang="en-US" altLang="zh-CN" sz="1200" baseline="0" dirty="0">
                <a:latin typeface="+mn-ea"/>
                <a:ea typeface="+mn-ea"/>
                <a:cs typeface="Arial" pitchFamily="34" charset="0"/>
              </a:rPr>
              <a:t>© </a:t>
            </a:r>
            <a:r>
              <a:rPr lang="en-US" altLang="zh-CN" sz="1200" baseline="0" dirty="0" smtClean="0">
                <a:latin typeface="+mn-ea"/>
                <a:ea typeface="+mn-ea"/>
                <a:cs typeface="Arial" pitchFamily="34" charset="0"/>
              </a:rPr>
              <a:t>2019 </a:t>
            </a:r>
            <a:r>
              <a:rPr lang="zh-CN" altLang="en-US" sz="1200" baseline="0" dirty="0">
                <a:latin typeface="+mn-ea"/>
                <a:ea typeface="+mn-ea"/>
                <a:cs typeface="Arial" pitchFamily="34" charset="0"/>
              </a:rPr>
              <a:t>华为技术有限公司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889" y="251069"/>
            <a:ext cx="1965600" cy="430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#前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1233488"/>
            <a:ext cx="10558800" cy="4679788"/>
          </a:xfrm>
        </p:spPr>
        <p:txBody>
          <a:bodyPr/>
          <a:lstStyle>
            <a:lvl1pPr algn="just">
              <a:defRPr>
                <a:latin typeface="+mn-ea"/>
                <a:ea typeface="+mn-ea"/>
                <a:cs typeface="Arial" panose="020B0604020202020204" pitchFamily="34" charset="0"/>
              </a:defRPr>
            </a:lvl1pPr>
            <a:lvl5pPr>
              <a:buNone/>
              <a:defRPr/>
            </a:lvl5pPr>
          </a:lstStyle>
          <a:p>
            <a:pPr eaLnBrk="1" hangingPunct="1"/>
            <a:r>
              <a:rPr lang="zh-CN" altLang="en-US" dirty="0"/>
              <a:t>本章主要讲述</a:t>
            </a:r>
            <a:r>
              <a:rPr lang="en-US" altLang="zh-CN" dirty="0"/>
              <a:t>...</a:t>
            </a:r>
            <a:endParaRPr lang="zh-CN" altLang="en-US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xmlns="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1665402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algn="l" defTabSz="1001624" eaLnBrk="0" hangingPunct="0"/>
            <a:r>
              <a:rPr lang="zh-CN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前言</a:t>
            </a:r>
            <a:endParaRPr lang="zh-CN" alt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35360" y="498828"/>
            <a:ext cx="628158" cy="459460"/>
            <a:chOff x="3275013" y="1363663"/>
            <a:chExt cx="5645150" cy="4129087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275013" y="1363663"/>
              <a:ext cx="5645150" cy="4129087"/>
            </a:xfrm>
            <a:custGeom>
              <a:avLst/>
              <a:gdLst>
                <a:gd name="T0" fmla="*/ 1410 w 1505"/>
                <a:gd name="T1" fmla="*/ 250 h 1101"/>
                <a:gd name="T2" fmla="*/ 780 w 1505"/>
                <a:gd name="T3" fmla="*/ 250 h 1101"/>
                <a:gd name="T4" fmla="*/ 780 w 1505"/>
                <a:gd name="T5" fmla="*/ 81 h 1101"/>
                <a:gd name="T6" fmla="*/ 699 w 1505"/>
                <a:gd name="T7" fmla="*/ 0 h 1101"/>
                <a:gd name="T8" fmla="*/ 81 w 1505"/>
                <a:gd name="T9" fmla="*/ 0 h 1101"/>
                <a:gd name="T10" fmla="*/ 0 w 1505"/>
                <a:gd name="T11" fmla="*/ 81 h 1101"/>
                <a:gd name="T12" fmla="*/ 0 w 1505"/>
                <a:gd name="T13" fmla="*/ 464 h 1101"/>
                <a:gd name="T14" fmla="*/ 81 w 1505"/>
                <a:gd name="T15" fmla="*/ 545 h 1101"/>
                <a:gd name="T16" fmla="*/ 124 w 1505"/>
                <a:gd name="T17" fmla="*/ 545 h 1101"/>
                <a:gd name="T18" fmla="*/ 124 w 1505"/>
                <a:gd name="T19" fmla="*/ 668 h 1101"/>
                <a:gd name="T20" fmla="*/ 137 w 1505"/>
                <a:gd name="T21" fmla="*/ 688 h 1101"/>
                <a:gd name="T22" fmla="*/ 147 w 1505"/>
                <a:gd name="T23" fmla="*/ 690 h 1101"/>
                <a:gd name="T24" fmla="*/ 161 w 1505"/>
                <a:gd name="T25" fmla="*/ 685 h 1101"/>
                <a:gd name="T26" fmla="*/ 316 w 1505"/>
                <a:gd name="T27" fmla="*/ 554 h 1101"/>
                <a:gd name="T28" fmla="*/ 341 w 1505"/>
                <a:gd name="T29" fmla="*/ 545 h 1101"/>
                <a:gd name="T30" fmla="*/ 542 w 1505"/>
                <a:gd name="T31" fmla="*/ 545 h 1101"/>
                <a:gd name="T32" fmla="*/ 542 w 1505"/>
                <a:gd name="T33" fmla="*/ 824 h 1101"/>
                <a:gd name="T34" fmla="*/ 637 w 1505"/>
                <a:gd name="T35" fmla="*/ 919 h 1101"/>
                <a:gd name="T36" fmla="*/ 1084 w 1505"/>
                <a:gd name="T37" fmla="*/ 919 h 1101"/>
                <a:gd name="T38" fmla="*/ 1120 w 1505"/>
                <a:gd name="T39" fmla="*/ 932 h 1101"/>
                <a:gd name="T40" fmla="*/ 1313 w 1505"/>
                <a:gd name="T41" fmla="*/ 1096 h 1101"/>
                <a:gd name="T42" fmla="*/ 1328 w 1505"/>
                <a:gd name="T43" fmla="*/ 1101 h 1101"/>
                <a:gd name="T44" fmla="*/ 1337 w 1505"/>
                <a:gd name="T45" fmla="*/ 1099 h 1101"/>
                <a:gd name="T46" fmla="*/ 1350 w 1505"/>
                <a:gd name="T47" fmla="*/ 1078 h 1101"/>
                <a:gd name="T48" fmla="*/ 1350 w 1505"/>
                <a:gd name="T49" fmla="*/ 919 h 1101"/>
                <a:gd name="T50" fmla="*/ 1410 w 1505"/>
                <a:gd name="T51" fmla="*/ 919 h 1101"/>
                <a:gd name="T52" fmla="*/ 1505 w 1505"/>
                <a:gd name="T53" fmla="*/ 824 h 1101"/>
                <a:gd name="T54" fmla="*/ 1505 w 1505"/>
                <a:gd name="T55" fmla="*/ 345 h 1101"/>
                <a:gd name="T56" fmla="*/ 1410 w 1505"/>
                <a:gd name="T57" fmla="*/ 250 h 1101"/>
                <a:gd name="T58" fmla="*/ 341 w 1505"/>
                <a:gd name="T59" fmla="*/ 500 h 1101"/>
                <a:gd name="T60" fmla="*/ 287 w 1505"/>
                <a:gd name="T61" fmla="*/ 520 h 1101"/>
                <a:gd name="T62" fmla="*/ 169 w 1505"/>
                <a:gd name="T63" fmla="*/ 619 h 1101"/>
                <a:gd name="T64" fmla="*/ 169 w 1505"/>
                <a:gd name="T65" fmla="*/ 535 h 1101"/>
                <a:gd name="T66" fmla="*/ 133 w 1505"/>
                <a:gd name="T67" fmla="*/ 500 h 1101"/>
                <a:gd name="T68" fmla="*/ 81 w 1505"/>
                <a:gd name="T69" fmla="*/ 500 h 1101"/>
                <a:gd name="T70" fmla="*/ 45 w 1505"/>
                <a:gd name="T71" fmla="*/ 464 h 1101"/>
                <a:gd name="T72" fmla="*/ 45 w 1505"/>
                <a:gd name="T73" fmla="*/ 81 h 1101"/>
                <a:gd name="T74" fmla="*/ 81 w 1505"/>
                <a:gd name="T75" fmla="*/ 45 h 1101"/>
                <a:gd name="T76" fmla="*/ 699 w 1505"/>
                <a:gd name="T77" fmla="*/ 45 h 1101"/>
                <a:gd name="T78" fmla="*/ 735 w 1505"/>
                <a:gd name="T79" fmla="*/ 81 h 1101"/>
                <a:gd name="T80" fmla="*/ 735 w 1505"/>
                <a:gd name="T81" fmla="*/ 250 h 1101"/>
                <a:gd name="T82" fmla="*/ 637 w 1505"/>
                <a:gd name="T83" fmla="*/ 250 h 1101"/>
                <a:gd name="T84" fmla="*/ 542 w 1505"/>
                <a:gd name="T85" fmla="*/ 345 h 1101"/>
                <a:gd name="T86" fmla="*/ 542 w 1505"/>
                <a:gd name="T87" fmla="*/ 500 h 1101"/>
                <a:gd name="T88" fmla="*/ 341 w 1505"/>
                <a:gd name="T89" fmla="*/ 500 h 1101"/>
                <a:gd name="T90" fmla="*/ 1460 w 1505"/>
                <a:gd name="T91" fmla="*/ 824 h 1101"/>
                <a:gd name="T92" fmla="*/ 1410 w 1505"/>
                <a:gd name="T93" fmla="*/ 874 h 1101"/>
                <a:gd name="T94" fmla="*/ 1344 w 1505"/>
                <a:gd name="T95" fmla="*/ 874 h 1101"/>
                <a:gd name="T96" fmla="*/ 1305 w 1505"/>
                <a:gd name="T97" fmla="*/ 913 h 1101"/>
                <a:gd name="T98" fmla="*/ 1305 w 1505"/>
                <a:gd name="T99" fmla="*/ 1030 h 1101"/>
                <a:gd name="T100" fmla="*/ 1149 w 1505"/>
                <a:gd name="T101" fmla="*/ 898 h 1101"/>
                <a:gd name="T102" fmla="*/ 1084 w 1505"/>
                <a:gd name="T103" fmla="*/ 874 h 1101"/>
                <a:gd name="T104" fmla="*/ 637 w 1505"/>
                <a:gd name="T105" fmla="*/ 874 h 1101"/>
                <a:gd name="T106" fmla="*/ 587 w 1505"/>
                <a:gd name="T107" fmla="*/ 824 h 1101"/>
                <a:gd name="T108" fmla="*/ 587 w 1505"/>
                <a:gd name="T109" fmla="*/ 345 h 1101"/>
                <a:gd name="T110" fmla="*/ 637 w 1505"/>
                <a:gd name="T111" fmla="*/ 295 h 1101"/>
                <a:gd name="T112" fmla="*/ 1410 w 1505"/>
                <a:gd name="T113" fmla="*/ 295 h 1101"/>
                <a:gd name="T114" fmla="*/ 1460 w 1505"/>
                <a:gd name="T115" fmla="*/ 345 h 1101"/>
                <a:gd name="T116" fmla="*/ 1460 w 1505"/>
                <a:gd name="T117" fmla="*/ 824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05" h="1101">
                  <a:moveTo>
                    <a:pt x="1410" y="250"/>
                  </a:moveTo>
                  <a:cubicBezTo>
                    <a:pt x="780" y="250"/>
                    <a:pt x="780" y="250"/>
                    <a:pt x="780" y="250"/>
                  </a:cubicBezTo>
                  <a:cubicBezTo>
                    <a:pt x="780" y="81"/>
                    <a:pt x="780" y="81"/>
                    <a:pt x="780" y="81"/>
                  </a:cubicBezTo>
                  <a:cubicBezTo>
                    <a:pt x="780" y="37"/>
                    <a:pt x="743" y="0"/>
                    <a:pt x="699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7"/>
                    <a:pt x="0" y="81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509"/>
                    <a:pt x="36" y="545"/>
                    <a:pt x="81" y="545"/>
                  </a:cubicBezTo>
                  <a:cubicBezTo>
                    <a:pt x="124" y="545"/>
                    <a:pt x="124" y="545"/>
                    <a:pt x="124" y="545"/>
                  </a:cubicBezTo>
                  <a:cubicBezTo>
                    <a:pt x="124" y="668"/>
                    <a:pt x="124" y="668"/>
                    <a:pt x="124" y="668"/>
                  </a:cubicBezTo>
                  <a:cubicBezTo>
                    <a:pt x="124" y="676"/>
                    <a:pt x="129" y="684"/>
                    <a:pt x="137" y="688"/>
                  </a:cubicBezTo>
                  <a:cubicBezTo>
                    <a:pt x="140" y="689"/>
                    <a:pt x="143" y="690"/>
                    <a:pt x="147" y="690"/>
                  </a:cubicBezTo>
                  <a:cubicBezTo>
                    <a:pt x="152" y="690"/>
                    <a:pt x="157" y="688"/>
                    <a:pt x="161" y="685"/>
                  </a:cubicBezTo>
                  <a:cubicBezTo>
                    <a:pt x="316" y="554"/>
                    <a:pt x="316" y="554"/>
                    <a:pt x="316" y="554"/>
                  </a:cubicBezTo>
                  <a:cubicBezTo>
                    <a:pt x="323" y="548"/>
                    <a:pt x="332" y="545"/>
                    <a:pt x="341" y="545"/>
                  </a:cubicBezTo>
                  <a:cubicBezTo>
                    <a:pt x="542" y="545"/>
                    <a:pt x="542" y="545"/>
                    <a:pt x="542" y="545"/>
                  </a:cubicBezTo>
                  <a:cubicBezTo>
                    <a:pt x="542" y="824"/>
                    <a:pt x="542" y="824"/>
                    <a:pt x="542" y="824"/>
                  </a:cubicBezTo>
                  <a:cubicBezTo>
                    <a:pt x="542" y="877"/>
                    <a:pt x="585" y="919"/>
                    <a:pt x="637" y="919"/>
                  </a:cubicBezTo>
                  <a:cubicBezTo>
                    <a:pt x="1084" y="919"/>
                    <a:pt x="1084" y="919"/>
                    <a:pt x="1084" y="919"/>
                  </a:cubicBezTo>
                  <a:cubicBezTo>
                    <a:pt x="1097" y="919"/>
                    <a:pt x="1110" y="924"/>
                    <a:pt x="1120" y="932"/>
                  </a:cubicBezTo>
                  <a:cubicBezTo>
                    <a:pt x="1313" y="1096"/>
                    <a:pt x="1313" y="1096"/>
                    <a:pt x="1313" y="1096"/>
                  </a:cubicBezTo>
                  <a:cubicBezTo>
                    <a:pt x="1317" y="1099"/>
                    <a:pt x="1322" y="1101"/>
                    <a:pt x="1328" y="1101"/>
                  </a:cubicBezTo>
                  <a:cubicBezTo>
                    <a:pt x="1331" y="1101"/>
                    <a:pt x="1334" y="1100"/>
                    <a:pt x="1337" y="1099"/>
                  </a:cubicBezTo>
                  <a:cubicBezTo>
                    <a:pt x="1345" y="1095"/>
                    <a:pt x="1350" y="1087"/>
                    <a:pt x="1350" y="1078"/>
                  </a:cubicBezTo>
                  <a:cubicBezTo>
                    <a:pt x="1350" y="919"/>
                    <a:pt x="1350" y="919"/>
                    <a:pt x="1350" y="919"/>
                  </a:cubicBezTo>
                  <a:cubicBezTo>
                    <a:pt x="1410" y="919"/>
                    <a:pt x="1410" y="919"/>
                    <a:pt x="1410" y="919"/>
                  </a:cubicBezTo>
                  <a:cubicBezTo>
                    <a:pt x="1463" y="919"/>
                    <a:pt x="1505" y="877"/>
                    <a:pt x="1505" y="824"/>
                  </a:cubicBezTo>
                  <a:cubicBezTo>
                    <a:pt x="1505" y="345"/>
                    <a:pt x="1505" y="345"/>
                    <a:pt x="1505" y="345"/>
                  </a:cubicBezTo>
                  <a:cubicBezTo>
                    <a:pt x="1505" y="293"/>
                    <a:pt x="1463" y="250"/>
                    <a:pt x="1410" y="250"/>
                  </a:cubicBezTo>
                  <a:close/>
                  <a:moveTo>
                    <a:pt x="341" y="500"/>
                  </a:moveTo>
                  <a:cubicBezTo>
                    <a:pt x="322" y="500"/>
                    <a:pt x="302" y="507"/>
                    <a:pt x="287" y="520"/>
                  </a:cubicBezTo>
                  <a:cubicBezTo>
                    <a:pt x="169" y="619"/>
                    <a:pt x="169" y="619"/>
                    <a:pt x="169" y="619"/>
                  </a:cubicBezTo>
                  <a:cubicBezTo>
                    <a:pt x="169" y="535"/>
                    <a:pt x="169" y="535"/>
                    <a:pt x="169" y="535"/>
                  </a:cubicBezTo>
                  <a:cubicBezTo>
                    <a:pt x="169" y="516"/>
                    <a:pt x="153" y="500"/>
                    <a:pt x="133" y="500"/>
                  </a:cubicBezTo>
                  <a:cubicBezTo>
                    <a:pt x="81" y="500"/>
                    <a:pt x="81" y="500"/>
                    <a:pt x="81" y="500"/>
                  </a:cubicBezTo>
                  <a:cubicBezTo>
                    <a:pt x="61" y="500"/>
                    <a:pt x="45" y="484"/>
                    <a:pt x="45" y="464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61"/>
                    <a:pt x="61" y="45"/>
                    <a:pt x="81" y="45"/>
                  </a:cubicBezTo>
                  <a:cubicBezTo>
                    <a:pt x="699" y="45"/>
                    <a:pt x="699" y="45"/>
                    <a:pt x="699" y="45"/>
                  </a:cubicBezTo>
                  <a:cubicBezTo>
                    <a:pt x="719" y="45"/>
                    <a:pt x="735" y="61"/>
                    <a:pt x="735" y="81"/>
                  </a:cubicBezTo>
                  <a:cubicBezTo>
                    <a:pt x="735" y="250"/>
                    <a:pt x="735" y="250"/>
                    <a:pt x="735" y="250"/>
                  </a:cubicBezTo>
                  <a:cubicBezTo>
                    <a:pt x="637" y="250"/>
                    <a:pt x="637" y="250"/>
                    <a:pt x="637" y="250"/>
                  </a:cubicBezTo>
                  <a:cubicBezTo>
                    <a:pt x="585" y="250"/>
                    <a:pt x="542" y="293"/>
                    <a:pt x="542" y="345"/>
                  </a:cubicBezTo>
                  <a:cubicBezTo>
                    <a:pt x="542" y="500"/>
                    <a:pt x="542" y="500"/>
                    <a:pt x="542" y="500"/>
                  </a:cubicBezTo>
                  <a:lnTo>
                    <a:pt x="341" y="500"/>
                  </a:lnTo>
                  <a:close/>
                  <a:moveTo>
                    <a:pt x="1460" y="824"/>
                  </a:moveTo>
                  <a:cubicBezTo>
                    <a:pt x="1460" y="852"/>
                    <a:pt x="1438" y="874"/>
                    <a:pt x="1410" y="874"/>
                  </a:cubicBezTo>
                  <a:cubicBezTo>
                    <a:pt x="1344" y="874"/>
                    <a:pt x="1344" y="874"/>
                    <a:pt x="1344" y="874"/>
                  </a:cubicBezTo>
                  <a:cubicBezTo>
                    <a:pt x="1323" y="874"/>
                    <a:pt x="1305" y="892"/>
                    <a:pt x="1305" y="913"/>
                  </a:cubicBezTo>
                  <a:cubicBezTo>
                    <a:pt x="1305" y="1030"/>
                    <a:pt x="1305" y="1030"/>
                    <a:pt x="1305" y="1030"/>
                  </a:cubicBezTo>
                  <a:cubicBezTo>
                    <a:pt x="1149" y="898"/>
                    <a:pt x="1149" y="898"/>
                    <a:pt x="1149" y="898"/>
                  </a:cubicBezTo>
                  <a:cubicBezTo>
                    <a:pt x="1131" y="883"/>
                    <a:pt x="1108" y="874"/>
                    <a:pt x="1084" y="874"/>
                  </a:cubicBezTo>
                  <a:cubicBezTo>
                    <a:pt x="637" y="874"/>
                    <a:pt x="637" y="874"/>
                    <a:pt x="637" y="874"/>
                  </a:cubicBezTo>
                  <a:cubicBezTo>
                    <a:pt x="610" y="874"/>
                    <a:pt x="587" y="852"/>
                    <a:pt x="587" y="824"/>
                  </a:cubicBezTo>
                  <a:cubicBezTo>
                    <a:pt x="587" y="345"/>
                    <a:pt x="587" y="345"/>
                    <a:pt x="587" y="345"/>
                  </a:cubicBezTo>
                  <a:cubicBezTo>
                    <a:pt x="587" y="318"/>
                    <a:pt x="610" y="295"/>
                    <a:pt x="637" y="295"/>
                  </a:cubicBezTo>
                  <a:cubicBezTo>
                    <a:pt x="1410" y="295"/>
                    <a:pt x="1410" y="295"/>
                    <a:pt x="1410" y="295"/>
                  </a:cubicBezTo>
                  <a:cubicBezTo>
                    <a:pt x="1438" y="295"/>
                    <a:pt x="1460" y="318"/>
                    <a:pt x="1460" y="345"/>
                  </a:cubicBezTo>
                  <a:lnTo>
                    <a:pt x="1460" y="8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208713" y="3227388"/>
              <a:ext cx="1833563" cy="173037"/>
            </a:xfrm>
            <a:custGeom>
              <a:avLst/>
              <a:gdLst>
                <a:gd name="T0" fmla="*/ 489 w 489"/>
                <a:gd name="T1" fmla="*/ 23 h 46"/>
                <a:gd name="T2" fmla="*/ 467 w 489"/>
                <a:gd name="T3" fmla="*/ 46 h 46"/>
                <a:gd name="T4" fmla="*/ 23 w 489"/>
                <a:gd name="T5" fmla="*/ 46 h 46"/>
                <a:gd name="T6" fmla="*/ 0 w 489"/>
                <a:gd name="T7" fmla="*/ 23 h 46"/>
                <a:gd name="T8" fmla="*/ 23 w 489"/>
                <a:gd name="T9" fmla="*/ 0 h 46"/>
                <a:gd name="T10" fmla="*/ 467 w 489"/>
                <a:gd name="T11" fmla="*/ 0 h 46"/>
                <a:gd name="T12" fmla="*/ 489 w 489"/>
                <a:gd name="T13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9" h="46">
                  <a:moveTo>
                    <a:pt x="489" y="23"/>
                  </a:moveTo>
                  <a:cubicBezTo>
                    <a:pt x="489" y="35"/>
                    <a:pt x="479" y="46"/>
                    <a:pt x="467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0" y="46"/>
                    <a:pt x="0" y="35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79" y="0"/>
                    <a:pt x="489" y="10"/>
                    <a:pt x="48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6208713" y="3786188"/>
              <a:ext cx="1833563" cy="168275"/>
            </a:xfrm>
            <a:custGeom>
              <a:avLst/>
              <a:gdLst>
                <a:gd name="T0" fmla="*/ 489 w 489"/>
                <a:gd name="T1" fmla="*/ 22 h 45"/>
                <a:gd name="T2" fmla="*/ 467 w 489"/>
                <a:gd name="T3" fmla="*/ 45 h 45"/>
                <a:gd name="T4" fmla="*/ 23 w 489"/>
                <a:gd name="T5" fmla="*/ 45 h 45"/>
                <a:gd name="T6" fmla="*/ 0 w 489"/>
                <a:gd name="T7" fmla="*/ 22 h 45"/>
                <a:gd name="T8" fmla="*/ 23 w 489"/>
                <a:gd name="T9" fmla="*/ 0 h 45"/>
                <a:gd name="T10" fmla="*/ 467 w 489"/>
                <a:gd name="T11" fmla="*/ 0 h 45"/>
                <a:gd name="T12" fmla="*/ 489 w 489"/>
                <a:gd name="T13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9" h="45">
                  <a:moveTo>
                    <a:pt x="489" y="22"/>
                  </a:moveTo>
                  <a:cubicBezTo>
                    <a:pt x="489" y="35"/>
                    <a:pt x="479" y="45"/>
                    <a:pt x="467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79" y="0"/>
                    <a:pt x="489" y="10"/>
                    <a:pt x="48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3924301" y="1936750"/>
              <a:ext cx="1593850" cy="169862"/>
            </a:xfrm>
            <a:custGeom>
              <a:avLst/>
              <a:gdLst>
                <a:gd name="T0" fmla="*/ 425 w 425"/>
                <a:gd name="T1" fmla="*/ 22 h 45"/>
                <a:gd name="T2" fmla="*/ 403 w 425"/>
                <a:gd name="T3" fmla="*/ 45 h 45"/>
                <a:gd name="T4" fmla="*/ 23 w 425"/>
                <a:gd name="T5" fmla="*/ 45 h 45"/>
                <a:gd name="T6" fmla="*/ 0 w 425"/>
                <a:gd name="T7" fmla="*/ 22 h 45"/>
                <a:gd name="T8" fmla="*/ 23 w 425"/>
                <a:gd name="T9" fmla="*/ 0 h 45"/>
                <a:gd name="T10" fmla="*/ 403 w 425"/>
                <a:gd name="T11" fmla="*/ 0 h 45"/>
                <a:gd name="T12" fmla="*/ 425 w 425"/>
                <a:gd name="T13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5" h="45">
                  <a:moveTo>
                    <a:pt x="425" y="22"/>
                  </a:moveTo>
                  <a:cubicBezTo>
                    <a:pt x="425" y="35"/>
                    <a:pt x="415" y="45"/>
                    <a:pt x="40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1" y="45"/>
                    <a:pt x="0" y="35"/>
                    <a:pt x="0" y="22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415" y="0"/>
                    <a:pt x="425" y="10"/>
                    <a:pt x="4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3924301" y="2371725"/>
              <a:ext cx="1136650" cy="169862"/>
            </a:xfrm>
            <a:custGeom>
              <a:avLst/>
              <a:gdLst>
                <a:gd name="T0" fmla="*/ 303 w 303"/>
                <a:gd name="T1" fmla="*/ 23 h 45"/>
                <a:gd name="T2" fmla="*/ 281 w 303"/>
                <a:gd name="T3" fmla="*/ 45 h 45"/>
                <a:gd name="T4" fmla="*/ 23 w 303"/>
                <a:gd name="T5" fmla="*/ 45 h 45"/>
                <a:gd name="T6" fmla="*/ 0 w 303"/>
                <a:gd name="T7" fmla="*/ 23 h 45"/>
                <a:gd name="T8" fmla="*/ 23 w 303"/>
                <a:gd name="T9" fmla="*/ 0 h 45"/>
                <a:gd name="T10" fmla="*/ 281 w 303"/>
                <a:gd name="T11" fmla="*/ 0 h 45"/>
                <a:gd name="T12" fmla="*/ 303 w 303"/>
                <a:gd name="T13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45">
                  <a:moveTo>
                    <a:pt x="303" y="23"/>
                  </a:moveTo>
                  <a:cubicBezTo>
                    <a:pt x="303" y="35"/>
                    <a:pt x="293" y="45"/>
                    <a:pt x="281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1" y="45"/>
                    <a:pt x="0" y="35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3" y="0"/>
                    <a:pt x="303" y="10"/>
                    <a:pt x="30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18" name="Freeform 6"/>
          <p:cNvSpPr>
            <a:spLocks/>
          </p:cNvSpPr>
          <p:nvPr userDrawn="1"/>
        </p:nvSpPr>
        <p:spPr bwMode="auto">
          <a:xfrm>
            <a:off x="3213039" y="296368"/>
            <a:ext cx="8978961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" fmla="*/ 7021 w 10000"/>
              <a:gd name="connsiteY0" fmla="*/ 0 h 10000"/>
              <a:gd name="connsiteX1" fmla="*/ 0 w 10000"/>
              <a:gd name="connsiteY1" fmla="*/ 0 h 10000"/>
              <a:gd name="connsiteX2" fmla="*/ 197 w 10000"/>
              <a:gd name="connsiteY2" fmla="*/ 5024 h 10000"/>
              <a:gd name="connsiteX3" fmla="*/ 0 w 10000"/>
              <a:gd name="connsiteY3" fmla="*/ 10000 h 10000"/>
              <a:gd name="connsiteX4" fmla="*/ 10000 w 10000"/>
              <a:gd name="connsiteY4" fmla="*/ 10000 h 10000"/>
              <a:gd name="connsiteX5" fmla="*/ 7736 w 10000"/>
              <a:gd name="connsiteY5" fmla="*/ 5574 h 10000"/>
              <a:gd name="connsiteX6" fmla="*/ 7021 w 10000"/>
              <a:gd name="connsiteY6" fmla="*/ 0 h 10000"/>
              <a:gd name="connsiteX0" fmla="*/ 7021 w 7736"/>
              <a:gd name="connsiteY0" fmla="*/ 0 h 10038"/>
              <a:gd name="connsiteX1" fmla="*/ 0 w 7736"/>
              <a:gd name="connsiteY1" fmla="*/ 0 h 10038"/>
              <a:gd name="connsiteX2" fmla="*/ 197 w 7736"/>
              <a:gd name="connsiteY2" fmla="*/ 5024 h 10038"/>
              <a:gd name="connsiteX3" fmla="*/ 0 w 7736"/>
              <a:gd name="connsiteY3" fmla="*/ 10000 h 10038"/>
              <a:gd name="connsiteX4" fmla="*/ 7017 w 7736"/>
              <a:gd name="connsiteY4" fmla="*/ 10038 h 10038"/>
              <a:gd name="connsiteX5" fmla="*/ 7736 w 7736"/>
              <a:gd name="connsiteY5" fmla="*/ 5574 h 10038"/>
              <a:gd name="connsiteX6" fmla="*/ 7021 w 7736"/>
              <a:gd name="connsiteY6" fmla="*/ 0 h 10038"/>
              <a:gd name="connsiteX0" fmla="*/ 9076 w 9316"/>
              <a:gd name="connsiteY0" fmla="*/ 0 h 10000"/>
              <a:gd name="connsiteX1" fmla="*/ 0 w 9316"/>
              <a:gd name="connsiteY1" fmla="*/ 0 h 10000"/>
              <a:gd name="connsiteX2" fmla="*/ 255 w 9316"/>
              <a:gd name="connsiteY2" fmla="*/ 5005 h 10000"/>
              <a:gd name="connsiteX3" fmla="*/ 0 w 9316"/>
              <a:gd name="connsiteY3" fmla="*/ 9962 h 10000"/>
              <a:gd name="connsiteX4" fmla="*/ 9071 w 9316"/>
              <a:gd name="connsiteY4" fmla="*/ 10000 h 10000"/>
              <a:gd name="connsiteX5" fmla="*/ 9316 w 9316"/>
              <a:gd name="connsiteY5" fmla="*/ 5668 h 10000"/>
              <a:gd name="connsiteX6" fmla="*/ 9076 w 9316"/>
              <a:gd name="connsiteY6" fmla="*/ 0 h 10000"/>
              <a:gd name="connsiteX0" fmla="*/ 9742 w 10000"/>
              <a:gd name="connsiteY0" fmla="*/ 0 h 10000"/>
              <a:gd name="connsiteX1" fmla="*/ 0 w 10000"/>
              <a:gd name="connsiteY1" fmla="*/ 0 h 10000"/>
              <a:gd name="connsiteX2" fmla="*/ 274 w 10000"/>
              <a:gd name="connsiteY2" fmla="*/ 5005 h 10000"/>
              <a:gd name="connsiteX3" fmla="*/ 0 w 10000"/>
              <a:gd name="connsiteY3" fmla="*/ 9962 h 10000"/>
              <a:gd name="connsiteX4" fmla="*/ 9737 w 10000"/>
              <a:gd name="connsiteY4" fmla="*/ 10000 h 10000"/>
              <a:gd name="connsiteX5" fmla="*/ 10000 w 10000"/>
              <a:gd name="connsiteY5" fmla="*/ 5668 h 10000"/>
              <a:gd name="connsiteX6" fmla="*/ 9742 w 10000"/>
              <a:gd name="connsiteY6" fmla="*/ 0 h 10000"/>
              <a:gd name="connsiteX0" fmla="*/ 9742 w 9877"/>
              <a:gd name="connsiteY0" fmla="*/ 0 h 10000"/>
              <a:gd name="connsiteX1" fmla="*/ 0 w 9877"/>
              <a:gd name="connsiteY1" fmla="*/ 0 h 10000"/>
              <a:gd name="connsiteX2" fmla="*/ 274 w 9877"/>
              <a:gd name="connsiteY2" fmla="*/ 5005 h 10000"/>
              <a:gd name="connsiteX3" fmla="*/ 0 w 9877"/>
              <a:gd name="connsiteY3" fmla="*/ 9962 h 10000"/>
              <a:gd name="connsiteX4" fmla="*/ 9737 w 9877"/>
              <a:gd name="connsiteY4" fmla="*/ 10000 h 10000"/>
              <a:gd name="connsiteX5" fmla="*/ 9738 w 9877"/>
              <a:gd name="connsiteY5" fmla="*/ 5783 h 10000"/>
              <a:gd name="connsiteX6" fmla="*/ 9742 w 9877"/>
              <a:gd name="connsiteY6" fmla="*/ 0 h 10000"/>
              <a:gd name="connsiteX0" fmla="*/ 9863 w 9991"/>
              <a:gd name="connsiteY0" fmla="*/ 0 h 10000"/>
              <a:gd name="connsiteX1" fmla="*/ 0 w 9991"/>
              <a:gd name="connsiteY1" fmla="*/ 0 h 10000"/>
              <a:gd name="connsiteX2" fmla="*/ 277 w 9991"/>
              <a:gd name="connsiteY2" fmla="*/ 5005 h 10000"/>
              <a:gd name="connsiteX3" fmla="*/ 0 w 9991"/>
              <a:gd name="connsiteY3" fmla="*/ 9962 h 10000"/>
              <a:gd name="connsiteX4" fmla="*/ 9858 w 9991"/>
              <a:gd name="connsiteY4" fmla="*/ 10000 h 10000"/>
              <a:gd name="connsiteX5" fmla="*/ 9817 w 9991"/>
              <a:gd name="connsiteY5" fmla="*/ 5783 h 10000"/>
              <a:gd name="connsiteX6" fmla="*/ 9863 w 9991"/>
              <a:gd name="connsiteY6" fmla="*/ 0 h 10000"/>
              <a:gd name="connsiteX0" fmla="*/ 9872 w 10014"/>
              <a:gd name="connsiteY0" fmla="*/ 0 h 10000"/>
              <a:gd name="connsiteX1" fmla="*/ 0 w 10014"/>
              <a:gd name="connsiteY1" fmla="*/ 0 h 10000"/>
              <a:gd name="connsiteX2" fmla="*/ 277 w 10014"/>
              <a:gd name="connsiteY2" fmla="*/ 5005 h 10000"/>
              <a:gd name="connsiteX3" fmla="*/ 0 w 10014"/>
              <a:gd name="connsiteY3" fmla="*/ 9962 h 10000"/>
              <a:gd name="connsiteX4" fmla="*/ 9867 w 10014"/>
              <a:gd name="connsiteY4" fmla="*/ 10000 h 10000"/>
              <a:gd name="connsiteX5" fmla="*/ 9890 w 10014"/>
              <a:gd name="connsiteY5" fmla="*/ 5745 h 10000"/>
              <a:gd name="connsiteX6" fmla="*/ 9872 w 10014"/>
              <a:gd name="connsiteY6" fmla="*/ 0 h 10000"/>
              <a:gd name="connsiteX0" fmla="*/ 9872 w 10030"/>
              <a:gd name="connsiteY0" fmla="*/ 0 h 10000"/>
              <a:gd name="connsiteX1" fmla="*/ 0 w 10030"/>
              <a:gd name="connsiteY1" fmla="*/ 0 h 10000"/>
              <a:gd name="connsiteX2" fmla="*/ 277 w 10030"/>
              <a:gd name="connsiteY2" fmla="*/ 5005 h 10000"/>
              <a:gd name="connsiteX3" fmla="*/ 0 w 10030"/>
              <a:gd name="connsiteY3" fmla="*/ 9962 h 10000"/>
              <a:gd name="connsiteX4" fmla="*/ 9867 w 10030"/>
              <a:gd name="connsiteY4" fmla="*/ 10000 h 10000"/>
              <a:gd name="connsiteX5" fmla="*/ 9890 w 10030"/>
              <a:gd name="connsiteY5" fmla="*/ 5745 h 10000"/>
              <a:gd name="connsiteX6" fmla="*/ 9872 w 10030"/>
              <a:gd name="connsiteY6" fmla="*/ 0 h 10000"/>
              <a:gd name="connsiteX0" fmla="*/ 9872 w 9921"/>
              <a:gd name="connsiteY0" fmla="*/ 0 h 10000"/>
              <a:gd name="connsiteX1" fmla="*/ 0 w 9921"/>
              <a:gd name="connsiteY1" fmla="*/ 0 h 10000"/>
              <a:gd name="connsiteX2" fmla="*/ 277 w 9921"/>
              <a:gd name="connsiteY2" fmla="*/ 5005 h 10000"/>
              <a:gd name="connsiteX3" fmla="*/ 0 w 9921"/>
              <a:gd name="connsiteY3" fmla="*/ 9962 h 10000"/>
              <a:gd name="connsiteX4" fmla="*/ 9867 w 9921"/>
              <a:gd name="connsiteY4" fmla="*/ 10000 h 10000"/>
              <a:gd name="connsiteX5" fmla="*/ 9890 w 9921"/>
              <a:gd name="connsiteY5" fmla="*/ 5745 h 10000"/>
              <a:gd name="connsiteX6" fmla="*/ 9872 w 9921"/>
              <a:gd name="connsiteY6" fmla="*/ 0 h 10000"/>
              <a:gd name="connsiteX0" fmla="*/ 9951 w 9974"/>
              <a:gd name="connsiteY0" fmla="*/ 0 h 10000"/>
              <a:gd name="connsiteX1" fmla="*/ 0 w 9974"/>
              <a:gd name="connsiteY1" fmla="*/ 0 h 10000"/>
              <a:gd name="connsiteX2" fmla="*/ 279 w 9974"/>
              <a:gd name="connsiteY2" fmla="*/ 5005 h 10000"/>
              <a:gd name="connsiteX3" fmla="*/ 0 w 9974"/>
              <a:gd name="connsiteY3" fmla="*/ 9962 h 10000"/>
              <a:gd name="connsiteX4" fmla="*/ 9946 w 9974"/>
              <a:gd name="connsiteY4" fmla="*/ 10000 h 10000"/>
              <a:gd name="connsiteX5" fmla="*/ 9969 w 9974"/>
              <a:gd name="connsiteY5" fmla="*/ 5745 h 10000"/>
              <a:gd name="connsiteX6" fmla="*/ 9951 w 9974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9995"/>
              <a:gd name="connsiteY0" fmla="*/ 0 h 10000"/>
              <a:gd name="connsiteX1" fmla="*/ 0 w 9995"/>
              <a:gd name="connsiteY1" fmla="*/ 0 h 10000"/>
              <a:gd name="connsiteX2" fmla="*/ 280 w 9995"/>
              <a:gd name="connsiteY2" fmla="*/ 5005 h 10000"/>
              <a:gd name="connsiteX3" fmla="*/ 0 w 9995"/>
              <a:gd name="connsiteY3" fmla="*/ 9962 h 10000"/>
              <a:gd name="connsiteX4" fmla="*/ 9972 w 9995"/>
              <a:gd name="connsiteY4" fmla="*/ 10000 h 10000"/>
              <a:gd name="connsiteX5" fmla="*/ 9995 w 9995"/>
              <a:gd name="connsiteY5" fmla="*/ 5745 h 10000"/>
              <a:gd name="connsiteX6" fmla="*/ 9977 w 9995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9977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9999 w 10004"/>
              <a:gd name="connsiteY0" fmla="*/ 0 h 10000"/>
              <a:gd name="connsiteX1" fmla="*/ 0 w 10004"/>
              <a:gd name="connsiteY1" fmla="*/ 0 h 10000"/>
              <a:gd name="connsiteX2" fmla="*/ 280 w 10004"/>
              <a:gd name="connsiteY2" fmla="*/ 5005 h 10000"/>
              <a:gd name="connsiteX3" fmla="*/ 0 w 10004"/>
              <a:gd name="connsiteY3" fmla="*/ 9962 h 10000"/>
              <a:gd name="connsiteX4" fmla="*/ 10000 w 10004"/>
              <a:gd name="connsiteY4" fmla="*/ 10000 h 10000"/>
              <a:gd name="connsiteX5" fmla="*/ 10000 w 10004"/>
              <a:gd name="connsiteY5" fmla="*/ 5745 h 10000"/>
              <a:gd name="connsiteX6" fmla="*/ 9999 w 10004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10000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14796 w 14796"/>
              <a:gd name="connsiteY0" fmla="*/ 0 h 10000"/>
              <a:gd name="connsiteX1" fmla="*/ 0 w 14796"/>
              <a:gd name="connsiteY1" fmla="*/ 0 h 10000"/>
              <a:gd name="connsiteX2" fmla="*/ 280 w 14796"/>
              <a:gd name="connsiteY2" fmla="*/ 5005 h 10000"/>
              <a:gd name="connsiteX3" fmla="*/ 0 w 14796"/>
              <a:gd name="connsiteY3" fmla="*/ 9962 h 10000"/>
              <a:gd name="connsiteX4" fmla="*/ 10000 w 14796"/>
              <a:gd name="connsiteY4" fmla="*/ 10000 h 10000"/>
              <a:gd name="connsiteX5" fmla="*/ 10000 w 14796"/>
              <a:gd name="connsiteY5" fmla="*/ 5745 h 10000"/>
              <a:gd name="connsiteX6" fmla="*/ 14796 w 14796"/>
              <a:gd name="connsiteY6" fmla="*/ 0 h 10000"/>
              <a:gd name="connsiteX0" fmla="*/ 14796 w 14796"/>
              <a:gd name="connsiteY0" fmla="*/ 0 h 9968"/>
              <a:gd name="connsiteX1" fmla="*/ 0 w 14796"/>
              <a:gd name="connsiteY1" fmla="*/ 0 h 9968"/>
              <a:gd name="connsiteX2" fmla="*/ 280 w 14796"/>
              <a:gd name="connsiteY2" fmla="*/ 5005 h 9968"/>
              <a:gd name="connsiteX3" fmla="*/ 0 w 14796"/>
              <a:gd name="connsiteY3" fmla="*/ 9962 h 9968"/>
              <a:gd name="connsiteX4" fmla="*/ 14788 w 14796"/>
              <a:gd name="connsiteY4" fmla="*/ 9968 h 9968"/>
              <a:gd name="connsiteX5" fmla="*/ 10000 w 14796"/>
              <a:gd name="connsiteY5" fmla="*/ 5745 h 9968"/>
              <a:gd name="connsiteX6" fmla="*/ 14796 w 14796"/>
              <a:gd name="connsiteY6" fmla="*/ 0 h 9968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189 w 10000"/>
              <a:gd name="connsiteY2" fmla="*/ 5021 h 10000"/>
              <a:gd name="connsiteX3" fmla="*/ 0 w 10000"/>
              <a:gd name="connsiteY3" fmla="*/ 9994 h 10000"/>
              <a:gd name="connsiteX4" fmla="*/ 9995 w 10000"/>
              <a:gd name="connsiteY4" fmla="*/ 10000 h 10000"/>
              <a:gd name="connsiteX5" fmla="*/ 9998 w 10000"/>
              <a:gd name="connsiteY5" fmla="*/ 6152 h 10000"/>
              <a:gd name="connsiteX6" fmla="*/ 10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9" name="Freeform 11"/>
          <p:cNvSpPr>
            <a:spLocks/>
          </p:cNvSpPr>
          <p:nvPr userDrawn="1"/>
        </p:nvSpPr>
        <p:spPr bwMode="auto">
          <a:xfrm>
            <a:off x="310766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73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#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912284" y="1233487"/>
            <a:ext cx="10558800" cy="4680000"/>
          </a:xfrm>
        </p:spPr>
        <p:txBody>
          <a:bodyPr/>
          <a:lstStyle>
            <a:lvl1pPr marL="301625" marR="0" indent="-301625" algn="just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>
                <a:latin typeface="+mn-ea"/>
                <a:ea typeface="+mn-ea"/>
                <a:cs typeface="Arial" panose="020B0604020202020204" pitchFamily="34" charset="0"/>
              </a:defRPr>
            </a:lvl1pPr>
            <a:lvl2pPr algn="just" eaLnBrk="1" hangingPunct="1">
              <a:defRPr>
                <a:latin typeface="+mn-ea"/>
                <a:ea typeface="+mn-ea"/>
                <a:cs typeface="Arial" panose="020B0604020202020204" pitchFamily="34" charset="0"/>
              </a:defRPr>
            </a:lvl2pPr>
            <a:lvl3pPr algn="just" eaLnBrk="1" hangingPunct="1">
              <a:defRPr>
                <a:latin typeface="+mn-ea"/>
                <a:ea typeface="+mn-ea"/>
                <a:cs typeface="Arial" panose="020B0604020202020204" pitchFamily="34" charset="0"/>
              </a:defRPr>
            </a:lvl3pPr>
            <a:lvl4pPr algn="just" eaLnBrk="1" hangingPunct="1">
              <a:defRPr>
                <a:latin typeface="+mn-ea"/>
                <a:ea typeface="+mn-ea"/>
                <a:cs typeface="Arial" panose="020B0604020202020204" pitchFamily="34" charset="0"/>
              </a:defRPr>
            </a:lvl4pPr>
            <a:lvl5pPr algn="just" eaLnBrk="1" hangingPunct="1">
              <a:defRPr>
                <a:latin typeface="+mn-ea"/>
                <a:ea typeface="+mn-ea"/>
                <a:cs typeface="Arial" panose="020B0604020202020204" pitchFamily="34" charset="0"/>
              </a:defRPr>
            </a:lvl5pPr>
          </a:lstStyle>
          <a:p>
            <a:pPr marL="301625" marR="0" lvl="0" indent="-301625" algn="l" defTabSz="801688" rtl="0" eaLnBrk="0" fontAlgn="base" latinLnBrk="0" hangingPunct="0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学完本课程后，您将能够：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xmlns="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1665402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目标</a:t>
            </a:r>
            <a:endParaRPr lang="en-US" altLang="zh-CN" sz="3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443372" y="440668"/>
            <a:ext cx="533970" cy="533470"/>
            <a:chOff x="2960687" y="4865687"/>
            <a:chExt cx="1698626" cy="1697038"/>
          </a:xfrm>
          <a:solidFill>
            <a:schemeClr val="bg1"/>
          </a:solidFill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2960687" y="5251450"/>
              <a:ext cx="1311275" cy="1311275"/>
            </a:xfrm>
            <a:custGeom>
              <a:avLst/>
              <a:gdLst>
                <a:gd name="T0" fmla="*/ 1114 w 1293"/>
                <a:gd name="T1" fmla="*/ 294 h 1293"/>
                <a:gd name="T2" fmla="*/ 1233 w 1293"/>
                <a:gd name="T3" fmla="*/ 647 h 1293"/>
                <a:gd name="T4" fmla="*/ 647 w 1293"/>
                <a:gd name="T5" fmla="*/ 1233 h 1293"/>
                <a:gd name="T6" fmla="*/ 60 w 1293"/>
                <a:gd name="T7" fmla="*/ 647 h 1293"/>
                <a:gd name="T8" fmla="*/ 647 w 1293"/>
                <a:gd name="T9" fmla="*/ 60 h 1293"/>
                <a:gd name="T10" fmla="*/ 1001 w 1293"/>
                <a:gd name="T11" fmla="*/ 180 h 1293"/>
                <a:gd name="T12" fmla="*/ 1044 w 1293"/>
                <a:gd name="T13" fmla="*/ 137 h 1293"/>
                <a:gd name="T14" fmla="*/ 647 w 1293"/>
                <a:gd name="T15" fmla="*/ 0 h 1293"/>
                <a:gd name="T16" fmla="*/ 0 w 1293"/>
                <a:gd name="T17" fmla="*/ 647 h 1293"/>
                <a:gd name="T18" fmla="*/ 647 w 1293"/>
                <a:gd name="T19" fmla="*/ 1293 h 1293"/>
                <a:gd name="T20" fmla="*/ 1293 w 1293"/>
                <a:gd name="T21" fmla="*/ 647 h 1293"/>
                <a:gd name="T22" fmla="*/ 1157 w 1293"/>
                <a:gd name="T23" fmla="*/ 251 h 1293"/>
                <a:gd name="T24" fmla="*/ 1114 w 1293"/>
                <a:gd name="T25" fmla="*/ 294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3" h="1293">
                  <a:moveTo>
                    <a:pt x="1114" y="294"/>
                  </a:moveTo>
                  <a:cubicBezTo>
                    <a:pt x="1189" y="392"/>
                    <a:pt x="1233" y="514"/>
                    <a:pt x="1233" y="647"/>
                  </a:cubicBezTo>
                  <a:cubicBezTo>
                    <a:pt x="1233" y="970"/>
                    <a:pt x="970" y="1233"/>
                    <a:pt x="647" y="1233"/>
                  </a:cubicBezTo>
                  <a:cubicBezTo>
                    <a:pt x="323" y="1233"/>
                    <a:pt x="60" y="970"/>
                    <a:pt x="60" y="647"/>
                  </a:cubicBezTo>
                  <a:cubicBezTo>
                    <a:pt x="60" y="323"/>
                    <a:pt x="323" y="60"/>
                    <a:pt x="647" y="60"/>
                  </a:cubicBezTo>
                  <a:cubicBezTo>
                    <a:pt x="780" y="60"/>
                    <a:pt x="903" y="105"/>
                    <a:pt x="1001" y="180"/>
                  </a:cubicBezTo>
                  <a:cubicBezTo>
                    <a:pt x="1044" y="137"/>
                    <a:pt x="1044" y="137"/>
                    <a:pt x="1044" y="137"/>
                  </a:cubicBezTo>
                  <a:cubicBezTo>
                    <a:pt x="934" y="52"/>
                    <a:pt x="796" y="0"/>
                    <a:pt x="647" y="0"/>
                  </a:cubicBezTo>
                  <a:cubicBezTo>
                    <a:pt x="290" y="0"/>
                    <a:pt x="0" y="290"/>
                    <a:pt x="0" y="647"/>
                  </a:cubicBezTo>
                  <a:cubicBezTo>
                    <a:pt x="0" y="1003"/>
                    <a:pt x="290" y="1293"/>
                    <a:pt x="647" y="1293"/>
                  </a:cubicBezTo>
                  <a:cubicBezTo>
                    <a:pt x="1003" y="1293"/>
                    <a:pt x="1293" y="1003"/>
                    <a:pt x="1293" y="647"/>
                  </a:cubicBezTo>
                  <a:cubicBezTo>
                    <a:pt x="1293" y="498"/>
                    <a:pt x="1242" y="360"/>
                    <a:pt x="1157" y="251"/>
                  </a:cubicBezTo>
                  <a:lnTo>
                    <a:pt x="1114" y="2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168650" y="5459413"/>
              <a:ext cx="895350" cy="895350"/>
            </a:xfrm>
            <a:custGeom>
              <a:avLst/>
              <a:gdLst>
                <a:gd name="T0" fmla="*/ 762 w 883"/>
                <a:gd name="T1" fmla="*/ 235 h 883"/>
                <a:gd name="T2" fmla="*/ 823 w 883"/>
                <a:gd name="T3" fmla="*/ 442 h 883"/>
                <a:gd name="T4" fmla="*/ 442 w 883"/>
                <a:gd name="T5" fmla="*/ 823 h 883"/>
                <a:gd name="T6" fmla="*/ 60 w 883"/>
                <a:gd name="T7" fmla="*/ 442 h 883"/>
                <a:gd name="T8" fmla="*/ 442 w 883"/>
                <a:gd name="T9" fmla="*/ 60 h 883"/>
                <a:gd name="T10" fmla="*/ 649 w 883"/>
                <a:gd name="T11" fmla="*/ 122 h 883"/>
                <a:gd name="T12" fmla="*/ 692 w 883"/>
                <a:gd name="T13" fmla="*/ 78 h 883"/>
                <a:gd name="T14" fmla="*/ 442 w 883"/>
                <a:gd name="T15" fmla="*/ 0 h 883"/>
                <a:gd name="T16" fmla="*/ 0 w 883"/>
                <a:gd name="T17" fmla="*/ 442 h 883"/>
                <a:gd name="T18" fmla="*/ 442 w 883"/>
                <a:gd name="T19" fmla="*/ 883 h 883"/>
                <a:gd name="T20" fmla="*/ 883 w 883"/>
                <a:gd name="T21" fmla="*/ 442 h 883"/>
                <a:gd name="T22" fmla="*/ 806 w 883"/>
                <a:gd name="T23" fmla="*/ 192 h 883"/>
                <a:gd name="T24" fmla="*/ 762 w 883"/>
                <a:gd name="T25" fmla="*/ 235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3" h="883">
                  <a:moveTo>
                    <a:pt x="762" y="235"/>
                  </a:moveTo>
                  <a:cubicBezTo>
                    <a:pt x="801" y="295"/>
                    <a:pt x="823" y="366"/>
                    <a:pt x="823" y="442"/>
                  </a:cubicBezTo>
                  <a:cubicBezTo>
                    <a:pt x="823" y="652"/>
                    <a:pt x="652" y="823"/>
                    <a:pt x="442" y="823"/>
                  </a:cubicBezTo>
                  <a:cubicBezTo>
                    <a:pt x="231" y="823"/>
                    <a:pt x="60" y="652"/>
                    <a:pt x="60" y="442"/>
                  </a:cubicBezTo>
                  <a:cubicBezTo>
                    <a:pt x="60" y="231"/>
                    <a:pt x="231" y="60"/>
                    <a:pt x="442" y="60"/>
                  </a:cubicBezTo>
                  <a:cubicBezTo>
                    <a:pt x="518" y="60"/>
                    <a:pt x="589" y="83"/>
                    <a:pt x="649" y="122"/>
                  </a:cubicBezTo>
                  <a:cubicBezTo>
                    <a:pt x="692" y="78"/>
                    <a:pt x="692" y="78"/>
                    <a:pt x="692" y="78"/>
                  </a:cubicBezTo>
                  <a:cubicBezTo>
                    <a:pt x="621" y="29"/>
                    <a:pt x="535" y="0"/>
                    <a:pt x="442" y="0"/>
                  </a:cubicBezTo>
                  <a:cubicBezTo>
                    <a:pt x="198" y="0"/>
                    <a:pt x="0" y="198"/>
                    <a:pt x="0" y="442"/>
                  </a:cubicBezTo>
                  <a:cubicBezTo>
                    <a:pt x="0" y="685"/>
                    <a:pt x="198" y="883"/>
                    <a:pt x="442" y="883"/>
                  </a:cubicBezTo>
                  <a:cubicBezTo>
                    <a:pt x="685" y="883"/>
                    <a:pt x="883" y="685"/>
                    <a:pt x="883" y="442"/>
                  </a:cubicBezTo>
                  <a:cubicBezTo>
                    <a:pt x="883" y="349"/>
                    <a:pt x="855" y="263"/>
                    <a:pt x="806" y="192"/>
                  </a:cubicBezTo>
                  <a:lnTo>
                    <a:pt x="762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384550" y="5675313"/>
              <a:ext cx="463550" cy="463550"/>
            </a:xfrm>
            <a:custGeom>
              <a:avLst/>
              <a:gdLst>
                <a:gd name="T0" fmla="*/ 390 w 457"/>
                <a:gd name="T1" fmla="*/ 181 h 457"/>
                <a:gd name="T2" fmla="*/ 397 w 457"/>
                <a:gd name="T3" fmla="*/ 229 h 457"/>
                <a:gd name="T4" fmla="*/ 229 w 457"/>
                <a:gd name="T5" fmla="*/ 397 h 457"/>
                <a:gd name="T6" fmla="*/ 60 w 457"/>
                <a:gd name="T7" fmla="*/ 229 h 457"/>
                <a:gd name="T8" fmla="*/ 229 w 457"/>
                <a:gd name="T9" fmla="*/ 60 h 457"/>
                <a:gd name="T10" fmla="*/ 277 w 457"/>
                <a:gd name="T11" fmla="*/ 67 h 457"/>
                <a:gd name="T12" fmla="*/ 324 w 457"/>
                <a:gd name="T13" fmla="*/ 21 h 457"/>
                <a:gd name="T14" fmla="*/ 229 w 457"/>
                <a:gd name="T15" fmla="*/ 0 h 457"/>
                <a:gd name="T16" fmla="*/ 0 w 457"/>
                <a:gd name="T17" fmla="*/ 229 h 457"/>
                <a:gd name="T18" fmla="*/ 229 w 457"/>
                <a:gd name="T19" fmla="*/ 457 h 457"/>
                <a:gd name="T20" fmla="*/ 457 w 457"/>
                <a:gd name="T21" fmla="*/ 229 h 457"/>
                <a:gd name="T22" fmla="*/ 437 w 457"/>
                <a:gd name="T23" fmla="*/ 134 h 457"/>
                <a:gd name="T24" fmla="*/ 390 w 457"/>
                <a:gd name="T25" fmla="*/ 181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7" h="457">
                  <a:moveTo>
                    <a:pt x="390" y="181"/>
                  </a:moveTo>
                  <a:cubicBezTo>
                    <a:pt x="395" y="196"/>
                    <a:pt x="397" y="212"/>
                    <a:pt x="397" y="229"/>
                  </a:cubicBezTo>
                  <a:cubicBezTo>
                    <a:pt x="397" y="322"/>
                    <a:pt x="322" y="397"/>
                    <a:pt x="229" y="397"/>
                  </a:cubicBezTo>
                  <a:cubicBezTo>
                    <a:pt x="136" y="397"/>
                    <a:pt x="60" y="322"/>
                    <a:pt x="60" y="229"/>
                  </a:cubicBezTo>
                  <a:cubicBezTo>
                    <a:pt x="60" y="136"/>
                    <a:pt x="136" y="60"/>
                    <a:pt x="229" y="60"/>
                  </a:cubicBezTo>
                  <a:cubicBezTo>
                    <a:pt x="245" y="60"/>
                    <a:pt x="262" y="63"/>
                    <a:pt x="277" y="67"/>
                  </a:cubicBezTo>
                  <a:cubicBezTo>
                    <a:pt x="324" y="21"/>
                    <a:pt x="324" y="21"/>
                    <a:pt x="324" y="21"/>
                  </a:cubicBezTo>
                  <a:cubicBezTo>
                    <a:pt x="295" y="8"/>
                    <a:pt x="263" y="0"/>
                    <a:pt x="229" y="0"/>
                  </a:cubicBezTo>
                  <a:cubicBezTo>
                    <a:pt x="103" y="0"/>
                    <a:pt x="0" y="103"/>
                    <a:pt x="0" y="229"/>
                  </a:cubicBezTo>
                  <a:cubicBezTo>
                    <a:pt x="0" y="355"/>
                    <a:pt x="103" y="457"/>
                    <a:pt x="229" y="457"/>
                  </a:cubicBezTo>
                  <a:cubicBezTo>
                    <a:pt x="355" y="457"/>
                    <a:pt x="457" y="355"/>
                    <a:pt x="457" y="229"/>
                  </a:cubicBezTo>
                  <a:cubicBezTo>
                    <a:pt x="457" y="195"/>
                    <a:pt x="450" y="163"/>
                    <a:pt x="437" y="134"/>
                  </a:cubicBezTo>
                  <a:lnTo>
                    <a:pt x="39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582988" y="5092700"/>
              <a:ext cx="850900" cy="844550"/>
            </a:xfrm>
            <a:custGeom>
              <a:avLst/>
              <a:gdLst>
                <a:gd name="T0" fmla="*/ 33 w 839"/>
                <a:gd name="T1" fmla="*/ 834 h 834"/>
                <a:gd name="T2" fmla="*/ 11 w 839"/>
                <a:gd name="T3" fmla="*/ 825 h 834"/>
                <a:gd name="T4" fmla="*/ 11 w 839"/>
                <a:gd name="T5" fmla="*/ 782 h 834"/>
                <a:gd name="T6" fmla="*/ 785 w 839"/>
                <a:gd name="T7" fmla="*/ 12 h 834"/>
                <a:gd name="T8" fmla="*/ 827 w 839"/>
                <a:gd name="T9" fmla="*/ 12 h 834"/>
                <a:gd name="T10" fmla="*/ 827 w 839"/>
                <a:gd name="T11" fmla="*/ 54 h 834"/>
                <a:gd name="T12" fmla="*/ 54 w 839"/>
                <a:gd name="T13" fmla="*/ 825 h 834"/>
                <a:gd name="T14" fmla="*/ 33 w 839"/>
                <a:gd name="T15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9" h="834">
                  <a:moveTo>
                    <a:pt x="33" y="834"/>
                  </a:moveTo>
                  <a:cubicBezTo>
                    <a:pt x="25" y="834"/>
                    <a:pt x="17" y="831"/>
                    <a:pt x="11" y="825"/>
                  </a:cubicBezTo>
                  <a:cubicBezTo>
                    <a:pt x="0" y="813"/>
                    <a:pt x="0" y="794"/>
                    <a:pt x="11" y="782"/>
                  </a:cubicBezTo>
                  <a:cubicBezTo>
                    <a:pt x="785" y="12"/>
                    <a:pt x="785" y="12"/>
                    <a:pt x="785" y="12"/>
                  </a:cubicBezTo>
                  <a:cubicBezTo>
                    <a:pt x="796" y="0"/>
                    <a:pt x="815" y="0"/>
                    <a:pt x="827" y="12"/>
                  </a:cubicBezTo>
                  <a:cubicBezTo>
                    <a:pt x="839" y="24"/>
                    <a:pt x="839" y="43"/>
                    <a:pt x="827" y="54"/>
                  </a:cubicBezTo>
                  <a:cubicBezTo>
                    <a:pt x="54" y="825"/>
                    <a:pt x="54" y="825"/>
                    <a:pt x="54" y="825"/>
                  </a:cubicBezTo>
                  <a:cubicBezTo>
                    <a:pt x="48" y="831"/>
                    <a:pt x="40" y="834"/>
                    <a:pt x="33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4140200" y="4865687"/>
              <a:ext cx="301625" cy="500063"/>
            </a:xfrm>
            <a:custGeom>
              <a:avLst/>
              <a:gdLst>
                <a:gd name="T0" fmla="*/ 50 w 298"/>
                <a:gd name="T1" fmla="*/ 492 h 492"/>
                <a:gd name="T2" fmla="*/ 40 w 298"/>
                <a:gd name="T3" fmla="*/ 490 h 492"/>
                <a:gd name="T4" fmla="*/ 20 w 298"/>
                <a:gd name="T5" fmla="*/ 464 h 492"/>
                <a:gd name="T6" fmla="*/ 1 w 298"/>
                <a:gd name="T7" fmla="*/ 252 h 492"/>
                <a:gd name="T8" fmla="*/ 10 w 298"/>
                <a:gd name="T9" fmla="*/ 228 h 492"/>
                <a:gd name="T10" fmla="*/ 227 w 298"/>
                <a:gd name="T11" fmla="*/ 11 h 492"/>
                <a:gd name="T12" fmla="*/ 259 w 298"/>
                <a:gd name="T13" fmla="*/ 4 h 492"/>
                <a:gd name="T14" fmla="*/ 278 w 298"/>
                <a:gd name="T15" fmla="*/ 29 h 492"/>
                <a:gd name="T16" fmla="*/ 297 w 298"/>
                <a:gd name="T17" fmla="*/ 242 h 492"/>
                <a:gd name="T18" fmla="*/ 289 w 298"/>
                <a:gd name="T19" fmla="*/ 266 h 492"/>
                <a:gd name="T20" fmla="*/ 71 w 298"/>
                <a:gd name="T21" fmla="*/ 483 h 492"/>
                <a:gd name="T22" fmla="*/ 50 w 298"/>
                <a:gd name="T23" fmla="*/ 492 h 492"/>
                <a:gd name="T24" fmla="*/ 62 w 298"/>
                <a:gd name="T25" fmla="*/ 260 h 492"/>
                <a:gd name="T26" fmla="*/ 74 w 298"/>
                <a:gd name="T27" fmla="*/ 395 h 492"/>
                <a:gd name="T28" fmla="*/ 236 w 298"/>
                <a:gd name="T29" fmla="*/ 233 h 492"/>
                <a:gd name="T30" fmla="*/ 224 w 298"/>
                <a:gd name="T31" fmla="*/ 99 h 492"/>
                <a:gd name="T32" fmla="*/ 62 w 298"/>
                <a:gd name="T33" fmla="*/ 26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8" h="492">
                  <a:moveTo>
                    <a:pt x="50" y="492"/>
                  </a:moveTo>
                  <a:cubicBezTo>
                    <a:pt x="46" y="492"/>
                    <a:pt x="43" y="491"/>
                    <a:pt x="40" y="490"/>
                  </a:cubicBezTo>
                  <a:cubicBezTo>
                    <a:pt x="29" y="486"/>
                    <a:pt x="21" y="476"/>
                    <a:pt x="20" y="464"/>
                  </a:cubicBezTo>
                  <a:cubicBezTo>
                    <a:pt x="1" y="252"/>
                    <a:pt x="1" y="252"/>
                    <a:pt x="1" y="252"/>
                  </a:cubicBezTo>
                  <a:cubicBezTo>
                    <a:pt x="0" y="243"/>
                    <a:pt x="3" y="234"/>
                    <a:pt x="10" y="228"/>
                  </a:cubicBezTo>
                  <a:cubicBezTo>
                    <a:pt x="227" y="11"/>
                    <a:pt x="227" y="11"/>
                    <a:pt x="227" y="11"/>
                  </a:cubicBezTo>
                  <a:cubicBezTo>
                    <a:pt x="235" y="2"/>
                    <a:pt x="248" y="0"/>
                    <a:pt x="259" y="4"/>
                  </a:cubicBezTo>
                  <a:cubicBezTo>
                    <a:pt x="270" y="7"/>
                    <a:pt x="277" y="17"/>
                    <a:pt x="278" y="29"/>
                  </a:cubicBezTo>
                  <a:cubicBezTo>
                    <a:pt x="297" y="242"/>
                    <a:pt x="297" y="242"/>
                    <a:pt x="297" y="242"/>
                  </a:cubicBezTo>
                  <a:cubicBezTo>
                    <a:pt x="298" y="251"/>
                    <a:pt x="295" y="259"/>
                    <a:pt x="289" y="266"/>
                  </a:cubicBezTo>
                  <a:cubicBezTo>
                    <a:pt x="71" y="483"/>
                    <a:pt x="71" y="483"/>
                    <a:pt x="71" y="483"/>
                  </a:cubicBezTo>
                  <a:cubicBezTo>
                    <a:pt x="65" y="489"/>
                    <a:pt x="58" y="492"/>
                    <a:pt x="50" y="492"/>
                  </a:cubicBezTo>
                  <a:close/>
                  <a:moveTo>
                    <a:pt x="62" y="260"/>
                  </a:moveTo>
                  <a:cubicBezTo>
                    <a:pt x="74" y="395"/>
                    <a:pt x="74" y="395"/>
                    <a:pt x="74" y="395"/>
                  </a:cubicBezTo>
                  <a:cubicBezTo>
                    <a:pt x="236" y="233"/>
                    <a:pt x="236" y="233"/>
                    <a:pt x="236" y="233"/>
                  </a:cubicBezTo>
                  <a:cubicBezTo>
                    <a:pt x="224" y="99"/>
                    <a:pt x="224" y="99"/>
                    <a:pt x="224" y="99"/>
                  </a:cubicBezTo>
                  <a:lnTo>
                    <a:pt x="62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4157663" y="5083175"/>
              <a:ext cx="501650" cy="301625"/>
            </a:xfrm>
            <a:custGeom>
              <a:avLst/>
              <a:gdLst>
                <a:gd name="T0" fmla="*/ 245 w 494"/>
                <a:gd name="T1" fmla="*/ 297 h 297"/>
                <a:gd name="T2" fmla="*/ 242 w 494"/>
                <a:gd name="T3" fmla="*/ 296 h 297"/>
                <a:gd name="T4" fmla="*/ 29 w 494"/>
                <a:gd name="T5" fmla="*/ 278 h 297"/>
                <a:gd name="T6" fmla="*/ 4 w 494"/>
                <a:gd name="T7" fmla="*/ 258 h 297"/>
                <a:gd name="T8" fmla="*/ 11 w 494"/>
                <a:gd name="T9" fmla="*/ 226 h 297"/>
                <a:gd name="T10" fmla="*/ 228 w 494"/>
                <a:gd name="T11" fmla="*/ 9 h 297"/>
                <a:gd name="T12" fmla="*/ 252 w 494"/>
                <a:gd name="T13" fmla="*/ 0 h 297"/>
                <a:gd name="T14" fmla="*/ 464 w 494"/>
                <a:gd name="T15" fmla="*/ 19 h 297"/>
                <a:gd name="T16" fmla="*/ 490 w 494"/>
                <a:gd name="T17" fmla="*/ 39 h 297"/>
                <a:gd name="T18" fmla="*/ 483 w 494"/>
                <a:gd name="T19" fmla="*/ 70 h 297"/>
                <a:gd name="T20" fmla="*/ 266 w 494"/>
                <a:gd name="T21" fmla="*/ 288 h 297"/>
                <a:gd name="T22" fmla="*/ 245 w 494"/>
                <a:gd name="T23" fmla="*/ 297 h 297"/>
                <a:gd name="T24" fmla="*/ 99 w 494"/>
                <a:gd name="T25" fmla="*/ 223 h 297"/>
                <a:gd name="T26" fmla="*/ 233 w 494"/>
                <a:gd name="T27" fmla="*/ 235 h 297"/>
                <a:gd name="T28" fmla="*/ 395 w 494"/>
                <a:gd name="T29" fmla="*/ 73 h 297"/>
                <a:gd name="T30" fmla="*/ 261 w 494"/>
                <a:gd name="T31" fmla="*/ 62 h 297"/>
                <a:gd name="T32" fmla="*/ 99 w 494"/>
                <a:gd name="T33" fmla="*/ 22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4" h="297">
                  <a:moveTo>
                    <a:pt x="245" y="297"/>
                  </a:moveTo>
                  <a:cubicBezTo>
                    <a:pt x="244" y="297"/>
                    <a:pt x="243" y="297"/>
                    <a:pt x="242" y="296"/>
                  </a:cubicBezTo>
                  <a:cubicBezTo>
                    <a:pt x="29" y="278"/>
                    <a:pt x="29" y="278"/>
                    <a:pt x="29" y="278"/>
                  </a:cubicBezTo>
                  <a:cubicBezTo>
                    <a:pt x="18" y="277"/>
                    <a:pt x="8" y="269"/>
                    <a:pt x="4" y="258"/>
                  </a:cubicBezTo>
                  <a:cubicBezTo>
                    <a:pt x="0" y="247"/>
                    <a:pt x="2" y="235"/>
                    <a:pt x="11" y="226"/>
                  </a:cubicBezTo>
                  <a:cubicBezTo>
                    <a:pt x="228" y="9"/>
                    <a:pt x="228" y="9"/>
                    <a:pt x="228" y="9"/>
                  </a:cubicBezTo>
                  <a:cubicBezTo>
                    <a:pt x="234" y="3"/>
                    <a:pt x="243" y="0"/>
                    <a:pt x="252" y="0"/>
                  </a:cubicBezTo>
                  <a:cubicBezTo>
                    <a:pt x="464" y="19"/>
                    <a:pt x="464" y="19"/>
                    <a:pt x="464" y="19"/>
                  </a:cubicBezTo>
                  <a:cubicBezTo>
                    <a:pt x="476" y="20"/>
                    <a:pt x="486" y="28"/>
                    <a:pt x="490" y="39"/>
                  </a:cubicBezTo>
                  <a:cubicBezTo>
                    <a:pt x="494" y="50"/>
                    <a:pt x="491" y="62"/>
                    <a:pt x="483" y="70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0" y="293"/>
                    <a:pt x="252" y="297"/>
                    <a:pt x="245" y="297"/>
                  </a:cubicBezTo>
                  <a:close/>
                  <a:moveTo>
                    <a:pt x="99" y="223"/>
                  </a:moveTo>
                  <a:cubicBezTo>
                    <a:pt x="233" y="235"/>
                    <a:pt x="233" y="235"/>
                    <a:pt x="233" y="235"/>
                  </a:cubicBezTo>
                  <a:cubicBezTo>
                    <a:pt x="395" y="73"/>
                    <a:pt x="395" y="73"/>
                    <a:pt x="395" y="73"/>
                  </a:cubicBezTo>
                  <a:cubicBezTo>
                    <a:pt x="261" y="62"/>
                    <a:pt x="261" y="62"/>
                    <a:pt x="261" y="62"/>
                  </a:cubicBezTo>
                  <a:lnTo>
                    <a:pt x="99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18" name="Freeform 6"/>
          <p:cNvSpPr>
            <a:spLocks/>
          </p:cNvSpPr>
          <p:nvPr userDrawn="1"/>
        </p:nvSpPr>
        <p:spPr bwMode="auto">
          <a:xfrm>
            <a:off x="3213039" y="296368"/>
            <a:ext cx="8978961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" fmla="*/ 7021 w 10000"/>
              <a:gd name="connsiteY0" fmla="*/ 0 h 10000"/>
              <a:gd name="connsiteX1" fmla="*/ 0 w 10000"/>
              <a:gd name="connsiteY1" fmla="*/ 0 h 10000"/>
              <a:gd name="connsiteX2" fmla="*/ 197 w 10000"/>
              <a:gd name="connsiteY2" fmla="*/ 5024 h 10000"/>
              <a:gd name="connsiteX3" fmla="*/ 0 w 10000"/>
              <a:gd name="connsiteY3" fmla="*/ 10000 h 10000"/>
              <a:gd name="connsiteX4" fmla="*/ 10000 w 10000"/>
              <a:gd name="connsiteY4" fmla="*/ 10000 h 10000"/>
              <a:gd name="connsiteX5" fmla="*/ 7736 w 10000"/>
              <a:gd name="connsiteY5" fmla="*/ 5574 h 10000"/>
              <a:gd name="connsiteX6" fmla="*/ 7021 w 10000"/>
              <a:gd name="connsiteY6" fmla="*/ 0 h 10000"/>
              <a:gd name="connsiteX0" fmla="*/ 7021 w 7736"/>
              <a:gd name="connsiteY0" fmla="*/ 0 h 10038"/>
              <a:gd name="connsiteX1" fmla="*/ 0 w 7736"/>
              <a:gd name="connsiteY1" fmla="*/ 0 h 10038"/>
              <a:gd name="connsiteX2" fmla="*/ 197 w 7736"/>
              <a:gd name="connsiteY2" fmla="*/ 5024 h 10038"/>
              <a:gd name="connsiteX3" fmla="*/ 0 w 7736"/>
              <a:gd name="connsiteY3" fmla="*/ 10000 h 10038"/>
              <a:gd name="connsiteX4" fmla="*/ 7017 w 7736"/>
              <a:gd name="connsiteY4" fmla="*/ 10038 h 10038"/>
              <a:gd name="connsiteX5" fmla="*/ 7736 w 7736"/>
              <a:gd name="connsiteY5" fmla="*/ 5574 h 10038"/>
              <a:gd name="connsiteX6" fmla="*/ 7021 w 7736"/>
              <a:gd name="connsiteY6" fmla="*/ 0 h 10038"/>
              <a:gd name="connsiteX0" fmla="*/ 9076 w 9316"/>
              <a:gd name="connsiteY0" fmla="*/ 0 h 10000"/>
              <a:gd name="connsiteX1" fmla="*/ 0 w 9316"/>
              <a:gd name="connsiteY1" fmla="*/ 0 h 10000"/>
              <a:gd name="connsiteX2" fmla="*/ 255 w 9316"/>
              <a:gd name="connsiteY2" fmla="*/ 5005 h 10000"/>
              <a:gd name="connsiteX3" fmla="*/ 0 w 9316"/>
              <a:gd name="connsiteY3" fmla="*/ 9962 h 10000"/>
              <a:gd name="connsiteX4" fmla="*/ 9071 w 9316"/>
              <a:gd name="connsiteY4" fmla="*/ 10000 h 10000"/>
              <a:gd name="connsiteX5" fmla="*/ 9316 w 9316"/>
              <a:gd name="connsiteY5" fmla="*/ 5668 h 10000"/>
              <a:gd name="connsiteX6" fmla="*/ 9076 w 9316"/>
              <a:gd name="connsiteY6" fmla="*/ 0 h 10000"/>
              <a:gd name="connsiteX0" fmla="*/ 9742 w 10000"/>
              <a:gd name="connsiteY0" fmla="*/ 0 h 10000"/>
              <a:gd name="connsiteX1" fmla="*/ 0 w 10000"/>
              <a:gd name="connsiteY1" fmla="*/ 0 h 10000"/>
              <a:gd name="connsiteX2" fmla="*/ 274 w 10000"/>
              <a:gd name="connsiteY2" fmla="*/ 5005 h 10000"/>
              <a:gd name="connsiteX3" fmla="*/ 0 w 10000"/>
              <a:gd name="connsiteY3" fmla="*/ 9962 h 10000"/>
              <a:gd name="connsiteX4" fmla="*/ 9737 w 10000"/>
              <a:gd name="connsiteY4" fmla="*/ 10000 h 10000"/>
              <a:gd name="connsiteX5" fmla="*/ 10000 w 10000"/>
              <a:gd name="connsiteY5" fmla="*/ 5668 h 10000"/>
              <a:gd name="connsiteX6" fmla="*/ 9742 w 10000"/>
              <a:gd name="connsiteY6" fmla="*/ 0 h 10000"/>
              <a:gd name="connsiteX0" fmla="*/ 9742 w 9877"/>
              <a:gd name="connsiteY0" fmla="*/ 0 h 10000"/>
              <a:gd name="connsiteX1" fmla="*/ 0 w 9877"/>
              <a:gd name="connsiteY1" fmla="*/ 0 h 10000"/>
              <a:gd name="connsiteX2" fmla="*/ 274 w 9877"/>
              <a:gd name="connsiteY2" fmla="*/ 5005 h 10000"/>
              <a:gd name="connsiteX3" fmla="*/ 0 w 9877"/>
              <a:gd name="connsiteY3" fmla="*/ 9962 h 10000"/>
              <a:gd name="connsiteX4" fmla="*/ 9737 w 9877"/>
              <a:gd name="connsiteY4" fmla="*/ 10000 h 10000"/>
              <a:gd name="connsiteX5" fmla="*/ 9738 w 9877"/>
              <a:gd name="connsiteY5" fmla="*/ 5783 h 10000"/>
              <a:gd name="connsiteX6" fmla="*/ 9742 w 9877"/>
              <a:gd name="connsiteY6" fmla="*/ 0 h 10000"/>
              <a:gd name="connsiteX0" fmla="*/ 9863 w 9991"/>
              <a:gd name="connsiteY0" fmla="*/ 0 h 10000"/>
              <a:gd name="connsiteX1" fmla="*/ 0 w 9991"/>
              <a:gd name="connsiteY1" fmla="*/ 0 h 10000"/>
              <a:gd name="connsiteX2" fmla="*/ 277 w 9991"/>
              <a:gd name="connsiteY2" fmla="*/ 5005 h 10000"/>
              <a:gd name="connsiteX3" fmla="*/ 0 w 9991"/>
              <a:gd name="connsiteY3" fmla="*/ 9962 h 10000"/>
              <a:gd name="connsiteX4" fmla="*/ 9858 w 9991"/>
              <a:gd name="connsiteY4" fmla="*/ 10000 h 10000"/>
              <a:gd name="connsiteX5" fmla="*/ 9817 w 9991"/>
              <a:gd name="connsiteY5" fmla="*/ 5783 h 10000"/>
              <a:gd name="connsiteX6" fmla="*/ 9863 w 9991"/>
              <a:gd name="connsiteY6" fmla="*/ 0 h 10000"/>
              <a:gd name="connsiteX0" fmla="*/ 9872 w 10014"/>
              <a:gd name="connsiteY0" fmla="*/ 0 h 10000"/>
              <a:gd name="connsiteX1" fmla="*/ 0 w 10014"/>
              <a:gd name="connsiteY1" fmla="*/ 0 h 10000"/>
              <a:gd name="connsiteX2" fmla="*/ 277 w 10014"/>
              <a:gd name="connsiteY2" fmla="*/ 5005 h 10000"/>
              <a:gd name="connsiteX3" fmla="*/ 0 w 10014"/>
              <a:gd name="connsiteY3" fmla="*/ 9962 h 10000"/>
              <a:gd name="connsiteX4" fmla="*/ 9867 w 10014"/>
              <a:gd name="connsiteY4" fmla="*/ 10000 h 10000"/>
              <a:gd name="connsiteX5" fmla="*/ 9890 w 10014"/>
              <a:gd name="connsiteY5" fmla="*/ 5745 h 10000"/>
              <a:gd name="connsiteX6" fmla="*/ 9872 w 10014"/>
              <a:gd name="connsiteY6" fmla="*/ 0 h 10000"/>
              <a:gd name="connsiteX0" fmla="*/ 9872 w 10030"/>
              <a:gd name="connsiteY0" fmla="*/ 0 h 10000"/>
              <a:gd name="connsiteX1" fmla="*/ 0 w 10030"/>
              <a:gd name="connsiteY1" fmla="*/ 0 h 10000"/>
              <a:gd name="connsiteX2" fmla="*/ 277 w 10030"/>
              <a:gd name="connsiteY2" fmla="*/ 5005 h 10000"/>
              <a:gd name="connsiteX3" fmla="*/ 0 w 10030"/>
              <a:gd name="connsiteY3" fmla="*/ 9962 h 10000"/>
              <a:gd name="connsiteX4" fmla="*/ 9867 w 10030"/>
              <a:gd name="connsiteY4" fmla="*/ 10000 h 10000"/>
              <a:gd name="connsiteX5" fmla="*/ 9890 w 10030"/>
              <a:gd name="connsiteY5" fmla="*/ 5745 h 10000"/>
              <a:gd name="connsiteX6" fmla="*/ 9872 w 10030"/>
              <a:gd name="connsiteY6" fmla="*/ 0 h 10000"/>
              <a:gd name="connsiteX0" fmla="*/ 9872 w 9921"/>
              <a:gd name="connsiteY0" fmla="*/ 0 h 10000"/>
              <a:gd name="connsiteX1" fmla="*/ 0 w 9921"/>
              <a:gd name="connsiteY1" fmla="*/ 0 h 10000"/>
              <a:gd name="connsiteX2" fmla="*/ 277 w 9921"/>
              <a:gd name="connsiteY2" fmla="*/ 5005 h 10000"/>
              <a:gd name="connsiteX3" fmla="*/ 0 w 9921"/>
              <a:gd name="connsiteY3" fmla="*/ 9962 h 10000"/>
              <a:gd name="connsiteX4" fmla="*/ 9867 w 9921"/>
              <a:gd name="connsiteY4" fmla="*/ 10000 h 10000"/>
              <a:gd name="connsiteX5" fmla="*/ 9890 w 9921"/>
              <a:gd name="connsiteY5" fmla="*/ 5745 h 10000"/>
              <a:gd name="connsiteX6" fmla="*/ 9872 w 9921"/>
              <a:gd name="connsiteY6" fmla="*/ 0 h 10000"/>
              <a:gd name="connsiteX0" fmla="*/ 9951 w 9974"/>
              <a:gd name="connsiteY0" fmla="*/ 0 h 10000"/>
              <a:gd name="connsiteX1" fmla="*/ 0 w 9974"/>
              <a:gd name="connsiteY1" fmla="*/ 0 h 10000"/>
              <a:gd name="connsiteX2" fmla="*/ 279 w 9974"/>
              <a:gd name="connsiteY2" fmla="*/ 5005 h 10000"/>
              <a:gd name="connsiteX3" fmla="*/ 0 w 9974"/>
              <a:gd name="connsiteY3" fmla="*/ 9962 h 10000"/>
              <a:gd name="connsiteX4" fmla="*/ 9946 w 9974"/>
              <a:gd name="connsiteY4" fmla="*/ 10000 h 10000"/>
              <a:gd name="connsiteX5" fmla="*/ 9969 w 9974"/>
              <a:gd name="connsiteY5" fmla="*/ 5745 h 10000"/>
              <a:gd name="connsiteX6" fmla="*/ 9951 w 9974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9995"/>
              <a:gd name="connsiteY0" fmla="*/ 0 h 10000"/>
              <a:gd name="connsiteX1" fmla="*/ 0 w 9995"/>
              <a:gd name="connsiteY1" fmla="*/ 0 h 10000"/>
              <a:gd name="connsiteX2" fmla="*/ 280 w 9995"/>
              <a:gd name="connsiteY2" fmla="*/ 5005 h 10000"/>
              <a:gd name="connsiteX3" fmla="*/ 0 w 9995"/>
              <a:gd name="connsiteY3" fmla="*/ 9962 h 10000"/>
              <a:gd name="connsiteX4" fmla="*/ 9972 w 9995"/>
              <a:gd name="connsiteY4" fmla="*/ 10000 h 10000"/>
              <a:gd name="connsiteX5" fmla="*/ 9995 w 9995"/>
              <a:gd name="connsiteY5" fmla="*/ 5745 h 10000"/>
              <a:gd name="connsiteX6" fmla="*/ 9977 w 9995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9977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9999 w 10004"/>
              <a:gd name="connsiteY0" fmla="*/ 0 h 10000"/>
              <a:gd name="connsiteX1" fmla="*/ 0 w 10004"/>
              <a:gd name="connsiteY1" fmla="*/ 0 h 10000"/>
              <a:gd name="connsiteX2" fmla="*/ 280 w 10004"/>
              <a:gd name="connsiteY2" fmla="*/ 5005 h 10000"/>
              <a:gd name="connsiteX3" fmla="*/ 0 w 10004"/>
              <a:gd name="connsiteY3" fmla="*/ 9962 h 10000"/>
              <a:gd name="connsiteX4" fmla="*/ 10000 w 10004"/>
              <a:gd name="connsiteY4" fmla="*/ 10000 h 10000"/>
              <a:gd name="connsiteX5" fmla="*/ 10000 w 10004"/>
              <a:gd name="connsiteY5" fmla="*/ 5745 h 10000"/>
              <a:gd name="connsiteX6" fmla="*/ 9999 w 10004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10000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14796 w 14796"/>
              <a:gd name="connsiteY0" fmla="*/ 0 h 10000"/>
              <a:gd name="connsiteX1" fmla="*/ 0 w 14796"/>
              <a:gd name="connsiteY1" fmla="*/ 0 h 10000"/>
              <a:gd name="connsiteX2" fmla="*/ 280 w 14796"/>
              <a:gd name="connsiteY2" fmla="*/ 5005 h 10000"/>
              <a:gd name="connsiteX3" fmla="*/ 0 w 14796"/>
              <a:gd name="connsiteY3" fmla="*/ 9962 h 10000"/>
              <a:gd name="connsiteX4" fmla="*/ 10000 w 14796"/>
              <a:gd name="connsiteY4" fmla="*/ 10000 h 10000"/>
              <a:gd name="connsiteX5" fmla="*/ 10000 w 14796"/>
              <a:gd name="connsiteY5" fmla="*/ 5745 h 10000"/>
              <a:gd name="connsiteX6" fmla="*/ 14796 w 14796"/>
              <a:gd name="connsiteY6" fmla="*/ 0 h 10000"/>
              <a:gd name="connsiteX0" fmla="*/ 14796 w 14796"/>
              <a:gd name="connsiteY0" fmla="*/ 0 h 9968"/>
              <a:gd name="connsiteX1" fmla="*/ 0 w 14796"/>
              <a:gd name="connsiteY1" fmla="*/ 0 h 9968"/>
              <a:gd name="connsiteX2" fmla="*/ 280 w 14796"/>
              <a:gd name="connsiteY2" fmla="*/ 5005 h 9968"/>
              <a:gd name="connsiteX3" fmla="*/ 0 w 14796"/>
              <a:gd name="connsiteY3" fmla="*/ 9962 h 9968"/>
              <a:gd name="connsiteX4" fmla="*/ 14788 w 14796"/>
              <a:gd name="connsiteY4" fmla="*/ 9968 h 9968"/>
              <a:gd name="connsiteX5" fmla="*/ 10000 w 14796"/>
              <a:gd name="connsiteY5" fmla="*/ 5745 h 9968"/>
              <a:gd name="connsiteX6" fmla="*/ 14796 w 14796"/>
              <a:gd name="connsiteY6" fmla="*/ 0 h 9968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189 w 10000"/>
              <a:gd name="connsiteY2" fmla="*/ 5021 h 10000"/>
              <a:gd name="connsiteX3" fmla="*/ 0 w 10000"/>
              <a:gd name="connsiteY3" fmla="*/ 9994 h 10000"/>
              <a:gd name="connsiteX4" fmla="*/ 9995 w 10000"/>
              <a:gd name="connsiteY4" fmla="*/ 10000 h 10000"/>
              <a:gd name="connsiteX5" fmla="*/ 9998 w 10000"/>
              <a:gd name="connsiteY5" fmla="*/ 6152 h 10000"/>
              <a:gd name="connsiteX6" fmla="*/ 10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9" name="Freeform 11"/>
          <p:cNvSpPr>
            <a:spLocks/>
          </p:cNvSpPr>
          <p:nvPr userDrawn="1"/>
        </p:nvSpPr>
        <p:spPr bwMode="auto">
          <a:xfrm>
            <a:off x="310766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#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3" y="1233487"/>
            <a:ext cx="10558800" cy="4680000"/>
          </a:xfrm>
        </p:spPr>
        <p:txBody>
          <a:bodyPr/>
          <a:lstStyle>
            <a:lvl1pPr marL="457200" marR="0" indent="-457200" algn="just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>
                <a:latin typeface="+mn-ea"/>
                <a:ea typeface="+mn-ea"/>
                <a:cs typeface="Arial" panose="020B0604020202020204" pitchFamily="34" charset="0"/>
              </a:defRPr>
            </a:lvl1pPr>
            <a:lvl2pPr>
              <a:buFont typeface="Wingdings" pitchFamily="2" charset="2"/>
              <a:buChar char="p"/>
              <a:defRPr/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xmlns="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1665402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目录</a:t>
            </a:r>
            <a:endParaRPr lang="zh-CN" alt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7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587388" y="515379"/>
            <a:ext cx="358335" cy="426359"/>
            <a:chOff x="3295650" y="230188"/>
            <a:chExt cx="936625" cy="1114426"/>
          </a:xfrm>
          <a:solidFill>
            <a:schemeClr val="bg1"/>
          </a:solidFill>
        </p:grpSpPr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3959225" y="876301"/>
              <a:ext cx="182563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3959225" y="777876"/>
              <a:ext cx="182563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3959225" y="677863"/>
              <a:ext cx="182563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3959225" y="582613"/>
              <a:ext cx="182563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3676650" y="1101726"/>
              <a:ext cx="469900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7" name="Rectangle 21"/>
            <p:cNvSpPr>
              <a:spLocks noChangeArrowheads="1"/>
            </p:cNvSpPr>
            <p:nvPr/>
          </p:nvSpPr>
          <p:spPr bwMode="auto">
            <a:xfrm>
              <a:off x="3676650" y="1198563"/>
              <a:ext cx="469900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auto">
            <a:xfrm>
              <a:off x="3590925" y="482601"/>
              <a:ext cx="641350" cy="862013"/>
            </a:xfrm>
            <a:custGeom>
              <a:avLst/>
              <a:gdLst>
                <a:gd name="T0" fmla="*/ 229 w 404"/>
                <a:gd name="T1" fmla="*/ 0 h 543"/>
                <a:gd name="T2" fmla="*/ 229 w 404"/>
                <a:gd name="T3" fmla="*/ 30 h 543"/>
                <a:gd name="T4" fmla="*/ 373 w 404"/>
                <a:gd name="T5" fmla="*/ 30 h 543"/>
                <a:gd name="T6" fmla="*/ 373 w 404"/>
                <a:gd name="T7" fmla="*/ 513 h 543"/>
                <a:gd name="T8" fmla="*/ 33 w 404"/>
                <a:gd name="T9" fmla="*/ 513 h 543"/>
                <a:gd name="T10" fmla="*/ 31 w 404"/>
                <a:gd name="T11" fmla="*/ 387 h 543"/>
                <a:gd name="T12" fmla="*/ 0 w 404"/>
                <a:gd name="T13" fmla="*/ 387 h 543"/>
                <a:gd name="T14" fmla="*/ 0 w 404"/>
                <a:gd name="T15" fmla="*/ 543 h 543"/>
                <a:gd name="T16" fmla="*/ 404 w 404"/>
                <a:gd name="T17" fmla="*/ 543 h 543"/>
                <a:gd name="T18" fmla="*/ 404 w 404"/>
                <a:gd name="T19" fmla="*/ 0 h 543"/>
                <a:gd name="T20" fmla="*/ 229 w 404"/>
                <a:gd name="T21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543">
                  <a:moveTo>
                    <a:pt x="229" y="0"/>
                  </a:moveTo>
                  <a:lnTo>
                    <a:pt x="229" y="30"/>
                  </a:lnTo>
                  <a:lnTo>
                    <a:pt x="373" y="30"/>
                  </a:lnTo>
                  <a:lnTo>
                    <a:pt x="373" y="513"/>
                  </a:lnTo>
                  <a:lnTo>
                    <a:pt x="33" y="513"/>
                  </a:lnTo>
                  <a:lnTo>
                    <a:pt x="31" y="387"/>
                  </a:lnTo>
                  <a:lnTo>
                    <a:pt x="0" y="387"/>
                  </a:lnTo>
                  <a:lnTo>
                    <a:pt x="0" y="543"/>
                  </a:lnTo>
                  <a:lnTo>
                    <a:pt x="404" y="543"/>
                  </a:lnTo>
                  <a:lnTo>
                    <a:pt x="404" y="0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9" name="Rectangle 23"/>
            <p:cNvSpPr>
              <a:spLocks noChangeArrowheads="1"/>
            </p:cNvSpPr>
            <p:nvPr/>
          </p:nvSpPr>
          <p:spPr bwMode="auto">
            <a:xfrm>
              <a:off x="3959225" y="989013"/>
              <a:ext cx="182563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0" name="Freeform 24"/>
            <p:cNvSpPr>
              <a:spLocks noEditPoints="1"/>
            </p:cNvSpPr>
            <p:nvPr/>
          </p:nvSpPr>
          <p:spPr bwMode="auto">
            <a:xfrm>
              <a:off x="3295650" y="230188"/>
              <a:ext cx="639763" cy="852488"/>
            </a:xfrm>
            <a:custGeom>
              <a:avLst/>
              <a:gdLst>
                <a:gd name="T0" fmla="*/ 403 w 403"/>
                <a:gd name="T1" fmla="*/ 0 h 537"/>
                <a:gd name="T2" fmla="*/ 0 w 403"/>
                <a:gd name="T3" fmla="*/ 0 h 537"/>
                <a:gd name="T4" fmla="*/ 0 w 403"/>
                <a:gd name="T5" fmla="*/ 447 h 537"/>
                <a:gd name="T6" fmla="*/ 92 w 403"/>
                <a:gd name="T7" fmla="*/ 537 h 537"/>
                <a:gd name="T8" fmla="*/ 403 w 403"/>
                <a:gd name="T9" fmla="*/ 537 h 537"/>
                <a:gd name="T10" fmla="*/ 403 w 403"/>
                <a:gd name="T11" fmla="*/ 0 h 537"/>
                <a:gd name="T12" fmla="*/ 373 w 403"/>
                <a:gd name="T13" fmla="*/ 508 h 537"/>
                <a:gd name="T14" fmla="*/ 108 w 403"/>
                <a:gd name="T15" fmla="*/ 508 h 537"/>
                <a:gd name="T16" fmla="*/ 108 w 403"/>
                <a:gd name="T17" fmla="*/ 433 h 537"/>
                <a:gd name="T18" fmla="*/ 30 w 403"/>
                <a:gd name="T19" fmla="*/ 433 h 537"/>
                <a:gd name="T20" fmla="*/ 30 w 403"/>
                <a:gd name="T21" fmla="*/ 31 h 537"/>
                <a:gd name="T22" fmla="*/ 373 w 403"/>
                <a:gd name="T23" fmla="*/ 31 h 537"/>
                <a:gd name="T24" fmla="*/ 373 w 403"/>
                <a:gd name="T25" fmla="*/ 508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37">
                  <a:moveTo>
                    <a:pt x="403" y="0"/>
                  </a:moveTo>
                  <a:lnTo>
                    <a:pt x="0" y="0"/>
                  </a:lnTo>
                  <a:lnTo>
                    <a:pt x="0" y="447"/>
                  </a:lnTo>
                  <a:lnTo>
                    <a:pt x="92" y="537"/>
                  </a:lnTo>
                  <a:lnTo>
                    <a:pt x="403" y="537"/>
                  </a:lnTo>
                  <a:lnTo>
                    <a:pt x="403" y="0"/>
                  </a:lnTo>
                  <a:close/>
                  <a:moveTo>
                    <a:pt x="373" y="508"/>
                  </a:moveTo>
                  <a:lnTo>
                    <a:pt x="108" y="508"/>
                  </a:lnTo>
                  <a:lnTo>
                    <a:pt x="108" y="433"/>
                  </a:lnTo>
                  <a:lnTo>
                    <a:pt x="30" y="433"/>
                  </a:lnTo>
                  <a:lnTo>
                    <a:pt x="30" y="31"/>
                  </a:lnTo>
                  <a:lnTo>
                    <a:pt x="373" y="31"/>
                  </a:lnTo>
                  <a:lnTo>
                    <a:pt x="373" y="5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1" name="Rectangle 25"/>
            <p:cNvSpPr>
              <a:spLocks noChangeArrowheads="1"/>
            </p:cNvSpPr>
            <p:nvPr/>
          </p:nvSpPr>
          <p:spPr bwMode="auto">
            <a:xfrm>
              <a:off x="3441700" y="376238"/>
              <a:ext cx="176213" cy="323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2" name="Rectangle 26"/>
            <p:cNvSpPr>
              <a:spLocks noChangeArrowheads="1"/>
            </p:cNvSpPr>
            <p:nvPr/>
          </p:nvSpPr>
          <p:spPr bwMode="auto">
            <a:xfrm>
              <a:off x="3411538" y="755651"/>
              <a:ext cx="438150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3" name="Rectangle 27"/>
            <p:cNvSpPr>
              <a:spLocks noChangeArrowheads="1"/>
            </p:cNvSpPr>
            <p:nvPr/>
          </p:nvSpPr>
          <p:spPr bwMode="auto">
            <a:xfrm>
              <a:off x="3670300" y="565151"/>
              <a:ext cx="1793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4" name="Rectangle 28"/>
            <p:cNvSpPr>
              <a:spLocks noChangeArrowheads="1"/>
            </p:cNvSpPr>
            <p:nvPr/>
          </p:nvSpPr>
          <p:spPr bwMode="auto">
            <a:xfrm>
              <a:off x="3670300" y="658813"/>
              <a:ext cx="1793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5" name="Rectangle 29"/>
            <p:cNvSpPr>
              <a:spLocks noChangeArrowheads="1"/>
            </p:cNvSpPr>
            <p:nvPr/>
          </p:nvSpPr>
          <p:spPr bwMode="auto">
            <a:xfrm>
              <a:off x="3670300" y="471488"/>
              <a:ext cx="1793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6" name="Rectangle 30"/>
            <p:cNvSpPr>
              <a:spLocks noChangeArrowheads="1"/>
            </p:cNvSpPr>
            <p:nvPr/>
          </p:nvSpPr>
          <p:spPr bwMode="auto">
            <a:xfrm>
              <a:off x="3670300" y="376238"/>
              <a:ext cx="1793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auto">
            <a:xfrm>
              <a:off x="3411538" y="842963"/>
              <a:ext cx="438150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29" name="Freeform 6"/>
          <p:cNvSpPr>
            <a:spLocks/>
          </p:cNvSpPr>
          <p:nvPr userDrawn="1"/>
        </p:nvSpPr>
        <p:spPr bwMode="auto">
          <a:xfrm>
            <a:off x="3213039" y="296368"/>
            <a:ext cx="8978961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" fmla="*/ 7021 w 10000"/>
              <a:gd name="connsiteY0" fmla="*/ 0 h 10000"/>
              <a:gd name="connsiteX1" fmla="*/ 0 w 10000"/>
              <a:gd name="connsiteY1" fmla="*/ 0 h 10000"/>
              <a:gd name="connsiteX2" fmla="*/ 197 w 10000"/>
              <a:gd name="connsiteY2" fmla="*/ 5024 h 10000"/>
              <a:gd name="connsiteX3" fmla="*/ 0 w 10000"/>
              <a:gd name="connsiteY3" fmla="*/ 10000 h 10000"/>
              <a:gd name="connsiteX4" fmla="*/ 10000 w 10000"/>
              <a:gd name="connsiteY4" fmla="*/ 10000 h 10000"/>
              <a:gd name="connsiteX5" fmla="*/ 7736 w 10000"/>
              <a:gd name="connsiteY5" fmla="*/ 5574 h 10000"/>
              <a:gd name="connsiteX6" fmla="*/ 7021 w 10000"/>
              <a:gd name="connsiteY6" fmla="*/ 0 h 10000"/>
              <a:gd name="connsiteX0" fmla="*/ 7021 w 7736"/>
              <a:gd name="connsiteY0" fmla="*/ 0 h 10038"/>
              <a:gd name="connsiteX1" fmla="*/ 0 w 7736"/>
              <a:gd name="connsiteY1" fmla="*/ 0 h 10038"/>
              <a:gd name="connsiteX2" fmla="*/ 197 w 7736"/>
              <a:gd name="connsiteY2" fmla="*/ 5024 h 10038"/>
              <a:gd name="connsiteX3" fmla="*/ 0 w 7736"/>
              <a:gd name="connsiteY3" fmla="*/ 10000 h 10038"/>
              <a:gd name="connsiteX4" fmla="*/ 7017 w 7736"/>
              <a:gd name="connsiteY4" fmla="*/ 10038 h 10038"/>
              <a:gd name="connsiteX5" fmla="*/ 7736 w 7736"/>
              <a:gd name="connsiteY5" fmla="*/ 5574 h 10038"/>
              <a:gd name="connsiteX6" fmla="*/ 7021 w 7736"/>
              <a:gd name="connsiteY6" fmla="*/ 0 h 10038"/>
              <a:gd name="connsiteX0" fmla="*/ 9076 w 9316"/>
              <a:gd name="connsiteY0" fmla="*/ 0 h 10000"/>
              <a:gd name="connsiteX1" fmla="*/ 0 w 9316"/>
              <a:gd name="connsiteY1" fmla="*/ 0 h 10000"/>
              <a:gd name="connsiteX2" fmla="*/ 255 w 9316"/>
              <a:gd name="connsiteY2" fmla="*/ 5005 h 10000"/>
              <a:gd name="connsiteX3" fmla="*/ 0 w 9316"/>
              <a:gd name="connsiteY3" fmla="*/ 9962 h 10000"/>
              <a:gd name="connsiteX4" fmla="*/ 9071 w 9316"/>
              <a:gd name="connsiteY4" fmla="*/ 10000 h 10000"/>
              <a:gd name="connsiteX5" fmla="*/ 9316 w 9316"/>
              <a:gd name="connsiteY5" fmla="*/ 5668 h 10000"/>
              <a:gd name="connsiteX6" fmla="*/ 9076 w 9316"/>
              <a:gd name="connsiteY6" fmla="*/ 0 h 10000"/>
              <a:gd name="connsiteX0" fmla="*/ 9742 w 10000"/>
              <a:gd name="connsiteY0" fmla="*/ 0 h 10000"/>
              <a:gd name="connsiteX1" fmla="*/ 0 w 10000"/>
              <a:gd name="connsiteY1" fmla="*/ 0 h 10000"/>
              <a:gd name="connsiteX2" fmla="*/ 274 w 10000"/>
              <a:gd name="connsiteY2" fmla="*/ 5005 h 10000"/>
              <a:gd name="connsiteX3" fmla="*/ 0 w 10000"/>
              <a:gd name="connsiteY3" fmla="*/ 9962 h 10000"/>
              <a:gd name="connsiteX4" fmla="*/ 9737 w 10000"/>
              <a:gd name="connsiteY4" fmla="*/ 10000 h 10000"/>
              <a:gd name="connsiteX5" fmla="*/ 10000 w 10000"/>
              <a:gd name="connsiteY5" fmla="*/ 5668 h 10000"/>
              <a:gd name="connsiteX6" fmla="*/ 9742 w 10000"/>
              <a:gd name="connsiteY6" fmla="*/ 0 h 10000"/>
              <a:gd name="connsiteX0" fmla="*/ 9742 w 9877"/>
              <a:gd name="connsiteY0" fmla="*/ 0 h 10000"/>
              <a:gd name="connsiteX1" fmla="*/ 0 w 9877"/>
              <a:gd name="connsiteY1" fmla="*/ 0 h 10000"/>
              <a:gd name="connsiteX2" fmla="*/ 274 w 9877"/>
              <a:gd name="connsiteY2" fmla="*/ 5005 h 10000"/>
              <a:gd name="connsiteX3" fmla="*/ 0 w 9877"/>
              <a:gd name="connsiteY3" fmla="*/ 9962 h 10000"/>
              <a:gd name="connsiteX4" fmla="*/ 9737 w 9877"/>
              <a:gd name="connsiteY4" fmla="*/ 10000 h 10000"/>
              <a:gd name="connsiteX5" fmla="*/ 9738 w 9877"/>
              <a:gd name="connsiteY5" fmla="*/ 5783 h 10000"/>
              <a:gd name="connsiteX6" fmla="*/ 9742 w 9877"/>
              <a:gd name="connsiteY6" fmla="*/ 0 h 10000"/>
              <a:gd name="connsiteX0" fmla="*/ 9863 w 9991"/>
              <a:gd name="connsiteY0" fmla="*/ 0 h 10000"/>
              <a:gd name="connsiteX1" fmla="*/ 0 w 9991"/>
              <a:gd name="connsiteY1" fmla="*/ 0 h 10000"/>
              <a:gd name="connsiteX2" fmla="*/ 277 w 9991"/>
              <a:gd name="connsiteY2" fmla="*/ 5005 h 10000"/>
              <a:gd name="connsiteX3" fmla="*/ 0 w 9991"/>
              <a:gd name="connsiteY3" fmla="*/ 9962 h 10000"/>
              <a:gd name="connsiteX4" fmla="*/ 9858 w 9991"/>
              <a:gd name="connsiteY4" fmla="*/ 10000 h 10000"/>
              <a:gd name="connsiteX5" fmla="*/ 9817 w 9991"/>
              <a:gd name="connsiteY5" fmla="*/ 5783 h 10000"/>
              <a:gd name="connsiteX6" fmla="*/ 9863 w 9991"/>
              <a:gd name="connsiteY6" fmla="*/ 0 h 10000"/>
              <a:gd name="connsiteX0" fmla="*/ 9872 w 10014"/>
              <a:gd name="connsiteY0" fmla="*/ 0 h 10000"/>
              <a:gd name="connsiteX1" fmla="*/ 0 w 10014"/>
              <a:gd name="connsiteY1" fmla="*/ 0 h 10000"/>
              <a:gd name="connsiteX2" fmla="*/ 277 w 10014"/>
              <a:gd name="connsiteY2" fmla="*/ 5005 h 10000"/>
              <a:gd name="connsiteX3" fmla="*/ 0 w 10014"/>
              <a:gd name="connsiteY3" fmla="*/ 9962 h 10000"/>
              <a:gd name="connsiteX4" fmla="*/ 9867 w 10014"/>
              <a:gd name="connsiteY4" fmla="*/ 10000 h 10000"/>
              <a:gd name="connsiteX5" fmla="*/ 9890 w 10014"/>
              <a:gd name="connsiteY5" fmla="*/ 5745 h 10000"/>
              <a:gd name="connsiteX6" fmla="*/ 9872 w 10014"/>
              <a:gd name="connsiteY6" fmla="*/ 0 h 10000"/>
              <a:gd name="connsiteX0" fmla="*/ 9872 w 10030"/>
              <a:gd name="connsiteY0" fmla="*/ 0 h 10000"/>
              <a:gd name="connsiteX1" fmla="*/ 0 w 10030"/>
              <a:gd name="connsiteY1" fmla="*/ 0 h 10000"/>
              <a:gd name="connsiteX2" fmla="*/ 277 w 10030"/>
              <a:gd name="connsiteY2" fmla="*/ 5005 h 10000"/>
              <a:gd name="connsiteX3" fmla="*/ 0 w 10030"/>
              <a:gd name="connsiteY3" fmla="*/ 9962 h 10000"/>
              <a:gd name="connsiteX4" fmla="*/ 9867 w 10030"/>
              <a:gd name="connsiteY4" fmla="*/ 10000 h 10000"/>
              <a:gd name="connsiteX5" fmla="*/ 9890 w 10030"/>
              <a:gd name="connsiteY5" fmla="*/ 5745 h 10000"/>
              <a:gd name="connsiteX6" fmla="*/ 9872 w 10030"/>
              <a:gd name="connsiteY6" fmla="*/ 0 h 10000"/>
              <a:gd name="connsiteX0" fmla="*/ 9872 w 9921"/>
              <a:gd name="connsiteY0" fmla="*/ 0 h 10000"/>
              <a:gd name="connsiteX1" fmla="*/ 0 w 9921"/>
              <a:gd name="connsiteY1" fmla="*/ 0 h 10000"/>
              <a:gd name="connsiteX2" fmla="*/ 277 w 9921"/>
              <a:gd name="connsiteY2" fmla="*/ 5005 h 10000"/>
              <a:gd name="connsiteX3" fmla="*/ 0 w 9921"/>
              <a:gd name="connsiteY3" fmla="*/ 9962 h 10000"/>
              <a:gd name="connsiteX4" fmla="*/ 9867 w 9921"/>
              <a:gd name="connsiteY4" fmla="*/ 10000 h 10000"/>
              <a:gd name="connsiteX5" fmla="*/ 9890 w 9921"/>
              <a:gd name="connsiteY5" fmla="*/ 5745 h 10000"/>
              <a:gd name="connsiteX6" fmla="*/ 9872 w 9921"/>
              <a:gd name="connsiteY6" fmla="*/ 0 h 10000"/>
              <a:gd name="connsiteX0" fmla="*/ 9951 w 9974"/>
              <a:gd name="connsiteY0" fmla="*/ 0 h 10000"/>
              <a:gd name="connsiteX1" fmla="*/ 0 w 9974"/>
              <a:gd name="connsiteY1" fmla="*/ 0 h 10000"/>
              <a:gd name="connsiteX2" fmla="*/ 279 w 9974"/>
              <a:gd name="connsiteY2" fmla="*/ 5005 h 10000"/>
              <a:gd name="connsiteX3" fmla="*/ 0 w 9974"/>
              <a:gd name="connsiteY3" fmla="*/ 9962 h 10000"/>
              <a:gd name="connsiteX4" fmla="*/ 9946 w 9974"/>
              <a:gd name="connsiteY4" fmla="*/ 10000 h 10000"/>
              <a:gd name="connsiteX5" fmla="*/ 9969 w 9974"/>
              <a:gd name="connsiteY5" fmla="*/ 5745 h 10000"/>
              <a:gd name="connsiteX6" fmla="*/ 9951 w 9974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9995"/>
              <a:gd name="connsiteY0" fmla="*/ 0 h 10000"/>
              <a:gd name="connsiteX1" fmla="*/ 0 w 9995"/>
              <a:gd name="connsiteY1" fmla="*/ 0 h 10000"/>
              <a:gd name="connsiteX2" fmla="*/ 280 w 9995"/>
              <a:gd name="connsiteY2" fmla="*/ 5005 h 10000"/>
              <a:gd name="connsiteX3" fmla="*/ 0 w 9995"/>
              <a:gd name="connsiteY3" fmla="*/ 9962 h 10000"/>
              <a:gd name="connsiteX4" fmla="*/ 9972 w 9995"/>
              <a:gd name="connsiteY4" fmla="*/ 10000 h 10000"/>
              <a:gd name="connsiteX5" fmla="*/ 9995 w 9995"/>
              <a:gd name="connsiteY5" fmla="*/ 5745 h 10000"/>
              <a:gd name="connsiteX6" fmla="*/ 9977 w 9995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9977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9999 w 10004"/>
              <a:gd name="connsiteY0" fmla="*/ 0 h 10000"/>
              <a:gd name="connsiteX1" fmla="*/ 0 w 10004"/>
              <a:gd name="connsiteY1" fmla="*/ 0 h 10000"/>
              <a:gd name="connsiteX2" fmla="*/ 280 w 10004"/>
              <a:gd name="connsiteY2" fmla="*/ 5005 h 10000"/>
              <a:gd name="connsiteX3" fmla="*/ 0 w 10004"/>
              <a:gd name="connsiteY3" fmla="*/ 9962 h 10000"/>
              <a:gd name="connsiteX4" fmla="*/ 10000 w 10004"/>
              <a:gd name="connsiteY4" fmla="*/ 10000 h 10000"/>
              <a:gd name="connsiteX5" fmla="*/ 10000 w 10004"/>
              <a:gd name="connsiteY5" fmla="*/ 5745 h 10000"/>
              <a:gd name="connsiteX6" fmla="*/ 9999 w 10004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10000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14796 w 14796"/>
              <a:gd name="connsiteY0" fmla="*/ 0 h 10000"/>
              <a:gd name="connsiteX1" fmla="*/ 0 w 14796"/>
              <a:gd name="connsiteY1" fmla="*/ 0 h 10000"/>
              <a:gd name="connsiteX2" fmla="*/ 280 w 14796"/>
              <a:gd name="connsiteY2" fmla="*/ 5005 h 10000"/>
              <a:gd name="connsiteX3" fmla="*/ 0 w 14796"/>
              <a:gd name="connsiteY3" fmla="*/ 9962 h 10000"/>
              <a:gd name="connsiteX4" fmla="*/ 10000 w 14796"/>
              <a:gd name="connsiteY4" fmla="*/ 10000 h 10000"/>
              <a:gd name="connsiteX5" fmla="*/ 10000 w 14796"/>
              <a:gd name="connsiteY5" fmla="*/ 5745 h 10000"/>
              <a:gd name="connsiteX6" fmla="*/ 14796 w 14796"/>
              <a:gd name="connsiteY6" fmla="*/ 0 h 10000"/>
              <a:gd name="connsiteX0" fmla="*/ 14796 w 14796"/>
              <a:gd name="connsiteY0" fmla="*/ 0 h 9968"/>
              <a:gd name="connsiteX1" fmla="*/ 0 w 14796"/>
              <a:gd name="connsiteY1" fmla="*/ 0 h 9968"/>
              <a:gd name="connsiteX2" fmla="*/ 280 w 14796"/>
              <a:gd name="connsiteY2" fmla="*/ 5005 h 9968"/>
              <a:gd name="connsiteX3" fmla="*/ 0 w 14796"/>
              <a:gd name="connsiteY3" fmla="*/ 9962 h 9968"/>
              <a:gd name="connsiteX4" fmla="*/ 14788 w 14796"/>
              <a:gd name="connsiteY4" fmla="*/ 9968 h 9968"/>
              <a:gd name="connsiteX5" fmla="*/ 10000 w 14796"/>
              <a:gd name="connsiteY5" fmla="*/ 5745 h 9968"/>
              <a:gd name="connsiteX6" fmla="*/ 14796 w 14796"/>
              <a:gd name="connsiteY6" fmla="*/ 0 h 9968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189 w 10000"/>
              <a:gd name="connsiteY2" fmla="*/ 5021 h 10000"/>
              <a:gd name="connsiteX3" fmla="*/ 0 w 10000"/>
              <a:gd name="connsiteY3" fmla="*/ 9994 h 10000"/>
              <a:gd name="connsiteX4" fmla="*/ 9995 w 10000"/>
              <a:gd name="connsiteY4" fmla="*/ 10000 h 10000"/>
              <a:gd name="connsiteX5" fmla="*/ 9998 w 10000"/>
              <a:gd name="connsiteY5" fmla="*/ 6152 h 10000"/>
              <a:gd name="connsiteX6" fmla="*/ 10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0" name="Freeform 11"/>
          <p:cNvSpPr>
            <a:spLocks/>
          </p:cNvSpPr>
          <p:nvPr userDrawn="1"/>
        </p:nvSpPr>
        <p:spPr bwMode="auto">
          <a:xfrm>
            <a:off x="310766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#本节概述和学习目标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>
          <a:xfrm>
            <a:off x="912285" y="1233487"/>
            <a:ext cx="10560049" cy="4680000"/>
          </a:xfrm>
        </p:spPr>
        <p:txBody>
          <a:bodyPr/>
          <a:lstStyle>
            <a:lvl1pPr algn="just">
              <a:defRPr>
                <a:latin typeface="+mn-ea"/>
                <a:ea typeface="+mn-ea"/>
                <a:cs typeface="Arial" panose="020B0604020202020204" pitchFamily="34" charset="0"/>
              </a:defRPr>
            </a:lvl1pPr>
            <a:lvl2pPr algn="just">
              <a:defRPr>
                <a:latin typeface="+mn-ea"/>
                <a:ea typeface="+mn-ea"/>
                <a:cs typeface="Arial" panose="020B0604020202020204" pitchFamily="34" charset="0"/>
              </a:defRPr>
            </a:lvl2pPr>
            <a:lvl3pPr algn="just">
              <a:defRPr>
                <a:latin typeface="+mn-ea"/>
                <a:ea typeface="+mn-ea"/>
                <a:cs typeface="Arial" panose="020B0604020202020204" pitchFamily="34" charset="0"/>
              </a:defRPr>
            </a:lvl3pPr>
            <a:lvl4pPr algn="just">
              <a:defRPr>
                <a:latin typeface="+mn-ea"/>
                <a:ea typeface="+mn-ea"/>
                <a:cs typeface="Arial" panose="020B0604020202020204" pitchFamily="34" charset="0"/>
              </a:defRPr>
            </a:lvl4pPr>
            <a:lvl5pPr algn="just">
              <a:defRPr>
                <a:latin typeface="+mn-ea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xmlns="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9829738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本节概述和学习目标</a:t>
            </a:r>
            <a:endParaRPr lang="zh-CN" alt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87388" y="505779"/>
            <a:ext cx="374708" cy="445558"/>
            <a:chOff x="-1647825" y="2492375"/>
            <a:chExt cx="1947863" cy="2316163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-1647825" y="2492375"/>
              <a:ext cx="1947863" cy="2316163"/>
            </a:xfrm>
            <a:custGeom>
              <a:avLst/>
              <a:gdLst>
                <a:gd name="T0" fmla="*/ 301 w 2739"/>
                <a:gd name="T1" fmla="*/ 181 h 3258"/>
                <a:gd name="T2" fmla="*/ 182 w 2739"/>
                <a:gd name="T3" fmla="*/ 301 h 3258"/>
                <a:gd name="T4" fmla="*/ 182 w 2739"/>
                <a:gd name="T5" fmla="*/ 2955 h 3258"/>
                <a:gd name="T6" fmla="*/ 262 w 2739"/>
                <a:gd name="T7" fmla="*/ 3068 h 3258"/>
                <a:gd name="T8" fmla="*/ 863 w 2739"/>
                <a:gd name="T9" fmla="*/ 2756 h 3258"/>
                <a:gd name="T10" fmla="*/ 1377 w 2739"/>
                <a:gd name="T11" fmla="*/ 3046 h 3258"/>
                <a:gd name="T12" fmla="*/ 1950 w 2739"/>
                <a:gd name="T13" fmla="*/ 2756 h 3258"/>
                <a:gd name="T14" fmla="*/ 2482 w 2739"/>
                <a:gd name="T15" fmla="*/ 3066 h 3258"/>
                <a:gd name="T16" fmla="*/ 2557 w 2739"/>
                <a:gd name="T17" fmla="*/ 2955 h 3258"/>
                <a:gd name="T18" fmla="*/ 2557 w 2739"/>
                <a:gd name="T19" fmla="*/ 301 h 3258"/>
                <a:gd name="T20" fmla="*/ 2438 w 2739"/>
                <a:gd name="T21" fmla="*/ 181 h 3258"/>
                <a:gd name="T22" fmla="*/ 301 w 2739"/>
                <a:gd name="T23" fmla="*/ 181 h 3258"/>
                <a:gd name="T24" fmla="*/ 2449 w 2739"/>
                <a:gd name="T25" fmla="*/ 3258 h 3258"/>
                <a:gd name="T26" fmla="*/ 1944 w 2739"/>
                <a:gd name="T27" fmla="*/ 2963 h 3258"/>
                <a:gd name="T28" fmla="*/ 1372 w 2739"/>
                <a:gd name="T29" fmla="*/ 3252 h 3258"/>
                <a:gd name="T30" fmla="*/ 860 w 2739"/>
                <a:gd name="T31" fmla="*/ 2963 h 3258"/>
                <a:gd name="T32" fmla="*/ 291 w 2739"/>
                <a:gd name="T33" fmla="*/ 3257 h 3258"/>
                <a:gd name="T34" fmla="*/ 264 w 2739"/>
                <a:gd name="T35" fmla="*/ 3254 h 3258"/>
                <a:gd name="T36" fmla="*/ 0 w 2739"/>
                <a:gd name="T37" fmla="*/ 2955 h 3258"/>
                <a:gd name="T38" fmla="*/ 0 w 2739"/>
                <a:gd name="T39" fmla="*/ 301 h 3258"/>
                <a:gd name="T40" fmla="*/ 301 w 2739"/>
                <a:gd name="T41" fmla="*/ 0 h 3258"/>
                <a:gd name="T42" fmla="*/ 2438 w 2739"/>
                <a:gd name="T43" fmla="*/ 0 h 3258"/>
                <a:gd name="T44" fmla="*/ 2739 w 2739"/>
                <a:gd name="T45" fmla="*/ 301 h 3258"/>
                <a:gd name="T46" fmla="*/ 2739 w 2739"/>
                <a:gd name="T47" fmla="*/ 2955 h 3258"/>
                <a:gd name="T48" fmla="*/ 2480 w 2739"/>
                <a:gd name="T49" fmla="*/ 3253 h 3258"/>
                <a:gd name="T50" fmla="*/ 2449 w 2739"/>
                <a:gd name="T51" fmla="*/ 3258 h 3258"/>
                <a:gd name="T52" fmla="*/ 2449 w 2739"/>
                <a:gd name="T53" fmla="*/ 3258 h 3258"/>
                <a:gd name="T54" fmla="*/ 2449 w 2739"/>
                <a:gd name="T55" fmla="*/ 3258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39" h="3258">
                  <a:moveTo>
                    <a:pt x="301" y="181"/>
                  </a:moveTo>
                  <a:cubicBezTo>
                    <a:pt x="235" y="182"/>
                    <a:pt x="182" y="235"/>
                    <a:pt x="182" y="301"/>
                  </a:cubicBezTo>
                  <a:cubicBezTo>
                    <a:pt x="182" y="2955"/>
                    <a:pt x="182" y="2955"/>
                    <a:pt x="182" y="2955"/>
                  </a:cubicBezTo>
                  <a:cubicBezTo>
                    <a:pt x="182" y="3007"/>
                    <a:pt x="215" y="3052"/>
                    <a:pt x="262" y="3068"/>
                  </a:cubicBezTo>
                  <a:cubicBezTo>
                    <a:pt x="863" y="2756"/>
                    <a:pt x="863" y="2756"/>
                    <a:pt x="863" y="2756"/>
                  </a:cubicBezTo>
                  <a:cubicBezTo>
                    <a:pt x="1377" y="3046"/>
                    <a:pt x="1377" y="3046"/>
                    <a:pt x="1377" y="3046"/>
                  </a:cubicBezTo>
                  <a:cubicBezTo>
                    <a:pt x="1950" y="2756"/>
                    <a:pt x="1950" y="2756"/>
                    <a:pt x="1950" y="2756"/>
                  </a:cubicBezTo>
                  <a:cubicBezTo>
                    <a:pt x="2482" y="3066"/>
                    <a:pt x="2482" y="3066"/>
                    <a:pt x="2482" y="3066"/>
                  </a:cubicBezTo>
                  <a:cubicBezTo>
                    <a:pt x="2527" y="3048"/>
                    <a:pt x="2557" y="3004"/>
                    <a:pt x="2557" y="2955"/>
                  </a:cubicBezTo>
                  <a:cubicBezTo>
                    <a:pt x="2557" y="301"/>
                    <a:pt x="2557" y="301"/>
                    <a:pt x="2557" y="301"/>
                  </a:cubicBezTo>
                  <a:cubicBezTo>
                    <a:pt x="2557" y="235"/>
                    <a:pt x="2504" y="182"/>
                    <a:pt x="2438" y="181"/>
                  </a:cubicBezTo>
                  <a:lnTo>
                    <a:pt x="301" y="181"/>
                  </a:lnTo>
                  <a:close/>
                  <a:moveTo>
                    <a:pt x="2449" y="3258"/>
                  </a:moveTo>
                  <a:cubicBezTo>
                    <a:pt x="1944" y="2963"/>
                    <a:pt x="1944" y="2963"/>
                    <a:pt x="1944" y="2963"/>
                  </a:cubicBezTo>
                  <a:cubicBezTo>
                    <a:pt x="1372" y="3252"/>
                    <a:pt x="1372" y="3252"/>
                    <a:pt x="1372" y="3252"/>
                  </a:cubicBezTo>
                  <a:cubicBezTo>
                    <a:pt x="860" y="2963"/>
                    <a:pt x="860" y="2963"/>
                    <a:pt x="860" y="2963"/>
                  </a:cubicBezTo>
                  <a:cubicBezTo>
                    <a:pt x="291" y="3257"/>
                    <a:pt x="291" y="3257"/>
                    <a:pt x="291" y="3257"/>
                  </a:cubicBezTo>
                  <a:cubicBezTo>
                    <a:pt x="264" y="3254"/>
                    <a:pt x="264" y="3254"/>
                    <a:pt x="264" y="3254"/>
                  </a:cubicBezTo>
                  <a:cubicBezTo>
                    <a:pt x="113" y="3235"/>
                    <a:pt x="0" y="3107"/>
                    <a:pt x="0" y="2955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135"/>
                    <a:pt x="135" y="0"/>
                    <a:pt x="301" y="0"/>
                  </a:cubicBezTo>
                  <a:cubicBezTo>
                    <a:pt x="2438" y="0"/>
                    <a:pt x="2438" y="0"/>
                    <a:pt x="2438" y="0"/>
                  </a:cubicBezTo>
                  <a:cubicBezTo>
                    <a:pt x="2604" y="0"/>
                    <a:pt x="2739" y="135"/>
                    <a:pt x="2739" y="301"/>
                  </a:cubicBezTo>
                  <a:cubicBezTo>
                    <a:pt x="2739" y="2955"/>
                    <a:pt x="2739" y="2955"/>
                    <a:pt x="2739" y="2955"/>
                  </a:cubicBezTo>
                  <a:cubicBezTo>
                    <a:pt x="2739" y="3105"/>
                    <a:pt x="2628" y="3233"/>
                    <a:pt x="2480" y="3253"/>
                  </a:cubicBezTo>
                  <a:lnTo>
                    <a:pt x="2449" y="3258"/>
                  </a:lnTo>
                  <a:close/>
                  <a:moveTo>
                    <a:pt x="2449" y="3258"/>
                  </a:moveTo>
                  <a:cubicBezTo>
                    <a:pt x="2449" y="3258"/>
                    <a:pt x="2449" y="3258"/>
                    <a:pt x="2449" y="32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-1155700" y="2941638"/>
              <a:ext cx="963613" cy="893763"/>
            </a:xfrm>
            <a:custGeom>
              <a:avLst/>
              <a:gdLst>
                <a:gd name="T0" fmla="*/ 1267 w 1353"/>
                <a:gd name="T1" fmla="*/ 182 h 1256"/>
                <a:gd name="T2" fmla="*/ 87 w 1353"/>
                <a:gd name="T3" fmla="*/ 182 h 1256"/>
                <a:gd name="T4" fmla="*/ 0 w 1353"/>
                <a:gd name="T5" fmla="*/ 91 h 1256"/>
                <a:gd name="T6" fmla="*/ 87 w 1353"/>
                <a:gd name="T7" fmla="*/ 0 h 1256"/>
                <a:gd name="T8" fmla="*/ 1267 w 1353"/>
                <a:gd name="T9" fmla="*/ 0 h 1256"/>
                <a:gd name="T10" fmla="*/ 1353 w 1353"/>
                <a:gd name="T11" fmla="*/ 91 h 1256"/>
                <a:gd name="T12" fmla="*/ 1267 w 1353"/>
                <a:gd name="T13" fmla="*/ 182 h 1256"/>
                <a:gd name="T14" fmla="*/ 1267 w 1353"/>
                <a:gd name="T15" fmla="*/ 719 h 1256"/>
                <a:gd name="T16" fmla="*/ 87 w 1353"/>
                <a:gd name="T17" fmla="*/ 719 h 1256"/>
                <a:gd name="T18" fmla="*/ 0 w 1353"/>
                <a:gd name="T19" fmla="*/ 628 h 1256"/>
                <a:gd name="T20" fmla="*/ 87 w 1353"/>
                <a:gd name="T21" fmla="*/ 537 h 1256"/>
                <a:gd name="T22" fmla="*/ 1267 w 1353"/>
                <a:gd name="T23" fmla="*/ 537 h 1256"/>
                <a:gd name="T24" fmla="*/ 1353 w 1353"/>
                <a:gd name="T25" fmla="*/ 628 h 1256"/>
                <a:gd name="T26" fmla="*/ 1267 w 1353"/>
                <a:gd name="T27" fmla="*/ 719 h 1256"/>
                <a:gd name="T28" fmla="*/ 1267 w 1353"/>
                <a:gd name="T29" fmla="*/ 1256 h 1256"/>
                <a:gd name="T30" fmla="*/ 87 w 1353"/>
                <a:gd name="T31" fmla="*/ 1256 h 1256"/>
                <a:gd name="T32" fmla="*/ 1 w 1353"/>
                <a:gd name="T33" fmla="*/ 1165 h 1256"/>
                <a:gd name="T34" fmla="*/ 87 w 1353"/>
                <a:gd name="T35" fmla="*/ 1075 h 1256"/>
                <a:gd name="T36" fmla="*/ 1267 w 1353"/>
                <a:gd name="T37" fmla="*/ 1075 h 1256"/>
                <a:gd name="T38" fmla="*/ 1352 w 1353"/>
                <a:gd name="T39" fmla="*/ 1165 h 1256"/>
                <a:gd name="T40" fmla="*/ 1267 w 1353"/>
                <a:gd name="T41" fmla="*/ 1256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3" h="1256">
                  <a:moveTo>
                    <a:pt x="1267" y="182"/>
                  </a:moveTo>
                  <a:cubicBezTo>
                    <a:pt x="87" y="182"/>
                    <a:pt x="87" y="182"/>
                    <a:pt x="87" y="182"/>
                  </a:cubicBezTo>
                  <a:cubicBezTo>
                    <a:pt x="38" y="180"/>
                    <a:pt x="0" y="140"/>
                    <a:pt x="0" y="91"/>
                  </a:cubicBezTo>
                  <a:cubicBezTo>
                    <a:pt x="0" y="42"/>
                    <a:pt x="38" y="2"/>
                    <a:pt x="87" y="0"/>
                  </a:cubicBezTo>
                  <a:cubicBezTo>
                    <a:pt x="1267" y="0"/>
                    <a:pt x="1267" y="0"/>
                    <a:pt x="1267" y="0"/>
                  </a:cubicBezTo>
                  <a:cubicBezTo>
                    <a:pt x="1315" y="2"/>
                    <a:pt x="1353" y="42"/>
                    <a:pt x="1353" y="91"/>
                  </a:cubicBezTo>
                  <a:cubicBezTo>
                    <a:pt x="1353" y="140"/>
                    <a:pt x="1315" y="180"/>
                    <a:pt x="1267" y="182"/>
                  </a:cubicBezTo>
                  <a:moveTo>
                    <a:pt x="1267" y="719"/>
                  </a:moveTo>
                  <a:cubicBezTo>
                    <a:pt x="87" y="719"/>
                    <a:pt x="87" y="719"/>
                    <a:pt x="87" y="719"/>
                  </a:cubicBezTo>
                  <a:cubicBezTo>
                    <a:pt x="38" y="717"/>
                    <a:pt x="0" y="677"/>
                    <a:pt x="0" y="628"/>
                  </a:cubicBezTo>
                  <a:cubicBezTo>
                    <a:pt x="0" y="580"/>
                    <a:pt x="38" y="540"/>
                    <a:pt x="87" y="537"/>
                  </a:cubicBezTo>
                  <a:cubicBezTo>
                    <a:pt x="1267" y="537"/>
                    <a:pt x="1267" y="537"/>
                    <a:pt x="1267" y="537"/>
                  </a:cubicBezTo>
                  <a:cubicBezTo>
                    <a:pt x="1315" y="540"/>
                    <a:pt x="1353" y="580"/>
                    <a:pt x="1353" y="628"/>
                  </a:cubicBezTo>
                  <a:cubicBezTo>
                    <a:pt x="1353" y="677"/>
                    <a:pt x="1315" y="717"/>
                    <a:pt x="1267" y="719"/>
                  </a:cubicBezTo>
                  <a:moveTo>
                    <a:pt x="1267" y="1256"/>
                  </a:moveTo>
                  <a:cubicBezTo>
                    <a:pt x="87" y="1256"/>
                    <a:pt x="87" y="1256"/>
                    <a:pt x="87" y="1256"/>
                  </a:cubicBezTo>
                  <a:cubicBezTo>
                    <a:pt x="39" y="1253"/>
                    <a:pt x="1" y="1213"/>
                    <a:pt x="1" y="1165"/>
                  </a:cubicBezTo>
                  <a:cubicBezTo>
                    <a:pt x="1" y="1117"/>
                    <a:pt x="39" y="1077"/>
                    <a:pt x="87" y="1075"/>
                  </a:cubicBezTo>
                  <a:cubicBezTo>
                    <a:pt x="1267" y="1075"/>
                    <a:pt x="1267" y="1075"/>
                    <a:pt x="1267" y="1075"/>
                  </a:cubicBezTo>
                  <a:cubicBezTo>
                    <a:pt x="1314" y="1077"/>
                    <a:pt x="1352" y="1117"/>
                    <a:pt x="1352" y="1165"/>
                  </a:cubicBezTo>
                  <a:cubicBezTo>
                    <a:pt x="1352" y="1213"/>
                    <a:pt x="1314" y="1253"/>
                    <a:pt x="1267" y="1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6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#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4800" y="410400"/>
            <a:ext cx="9831600" cy="640800"/>
          </a:xfrm>
        </p:spPr>
        <p:txBody>
          <a:bodyPr lIns="100800" tIns="50400" rIns="100800" bIns="50400" anchor="t" anchorCtr="0"/>
          <a:lstStyle>
            <a:lvl1pPr>
              <a:defRPr b="1">
                <a:latin typeface="+mn-ea"/>
                <a:ea typeface="+mn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587388" y="505779"/>
            <a:ext cx="374708" cy="445558"/>
            <a:chOff x="-1647825" y="2492375"/>
            <a:chExt cx="1947863" cy="2316163"/>
          </a:xfrm>
          <a:solidFill>
            <a:schemeClr val="bg1"/>
          </a:solidFill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-1647825" y="2492375"/>
              <a:ext cx="1947863" cy="2316163"/>
            </a:xfrm>
            <a:custGeom>
              <a:avLst/>
              <a:gdLst>
                <a:gd name="T0" fmla="*/ 301 w 2739"/>
                <a:gd name="T1" fmla="*/ 181 h 3258"/>
                <a:gd name="T2" fmla="*/ 182 w 2739"/>
                <a:gd name="T3" fmla="*/ 301 h 3258"/>
                <a:gd name="T4" fmla="*/ 182 w 2739"/>
                <a:gd name="T5" fmla="*/ 2955 h 3258"/>
                <a:gd name="T6" fmla="*/ 262 w 2739"/>
                <a:gd name="T7" fmla="*/ 3068 h 3258"/>
                <a:gd name="T8" fmla="*/ 863 w 2739"/>
                <a:gd name="T9" fmla="*/ 2756 h 3258"/>
                <a:gd name="T10" fmla="*/ 1377 w 2739"/>
                <a:gd name="T11" fmla="*/ 3046 h 3258"/>
                <a:gd name="T12" fmla="*/ 1950 w 2739"/>
                <a:gd name="T13" fmla="*/ 2756 h 3258"/>
                <a:gd name="T14" fmla="*/ 2482 w 2739"/>
                <a:gd name="T15" fmla="*/ 3066 h 3258"/>
                <a:gd name="T16" fmla="*/ 2557 w 2739"/>
                <a:gd name="T17" fmla="*/ 2955 h 3258"/>
                <a:gd name="T18" fmla="*/ 2557 w 2739"/>
                <a:gd name="T19" fmla="*/ 301 h 3258"/>
                <a:gd name="T20" fmla="*/ 2438 w 2739"/>
                <a:gd name="T21" fmla="*/ 181 h 3258"/>
                <a:gd name="T22" fmla="*/ 301 w 2739"/>
                <a:gd name="T23" fmla="*/ 181 h 3258"/>
                <a:gd name="T24" fmla="*/ 2449 w 2739"/>
                <a:gd name="T25" fmla="*/ 3258 h 3258"/>
                <a:gd name="T26" fmla="*/ 1944 w 2739"/>
                <a:gd name="T27" fmla="*/ 2963 h 3258"/>
                <a:gd name="T28" fmla="*/ 1372 w 2739"/>
                <a:gd name="T29" fmla="*/ 3252 h 3258"/>
                <a:gd name="T30" fmla="*/ 860 w 2739"/>
                <a:gd name="T31" fmla="*/ 2963 h 3258"/>
                <a:gd name="T32" fmla="*/ 291 w 2739"/>
                <a:gd name="T33" fmla="*/ 3257 h 3258"/>
                <a:gd name="T34" fmla="*/ 264 w 2739"/>
                <a:gd name="T35" fmla="*/ 3254 h 3258"/>
                <a:gd name="T36" fmla="*/ 0 w 2739"/>
                <a:gd name="T37" fmla="*/ 2955 h 3258"/>
                <a:gd name="T38" fmla="*/ 0 w 2739"/>
                <a:gd name="T39" fmla="*/ 301 h 3258"/>
                <a:gd name="T40" fmla="*/ 301 w 2739"/>
                <a:gd name="T41" fmla="*/ 0 h 3258"/>
                <a:gd name="T42" fmla="*/ 2438 w 2739"/>
                <a:gd name="T43" fmla="*/ 0 h 3258"/>
                <a:gd name="T44" fmla="*/ 2739 w 2739"/>
                <a:gd name="T45" fmla="*/ 301 h 3258"/>
                <a:gd name="T46" fmla="*/ 2739 w 2739"/>
                <a:gd name="T47" fmla="*/ 2955 h 3258"/>
                <a:gd name="T48" fmla="*/ 2480 w 2739"/>
                <a:gd name="T49" fmla="*/ 3253 h 3258"/>
                <a:gd name="T50" fmla="*/ 2449 w 2739"/>
                <a:gd name="T51" fmla="*/ 3258 h 3258"/>
                <a:gd name="T52" fmla="*/ 2449 w 2739"/>
                <a:gd name="T53" fmla="*/ 3258 h 3258"/>
                <a:gd name="T54" fmla="*/ 2449 w 2739"/>
                <a:gd name="T55" fmla="*/ 3258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39" h="3258">
                  <a:moveTo>
                    <a:pt x="301" y="181"/>
                  </a:moveTo>
                  <a:cubicBezTo>
                    <a:pt x="235" y="182"/>
                    <a:pt x="182" y="235"/>
                    <a:pt x="182" y="301"/>
                  </a:cubicBezTo>
                  <a:cubicBezTo>
                    <a:pt x="182" y="2955"/>
                    <a:pt x="182" y="2955"/>
                    <a:pt x="182" y="2955"/>
                  </a:cubicBezTo>
                  <a:cubicBezTo>
                    <a:pt x="182" y="3007"/>
                    <a:pt x="215" y="3052"/>
                    <a:pt x="262" y="3068"/>
                  </a:cubicBezTo>
                  <a:cubicBezTo>
                    <a:pt x="863" y="2756"/>
                    <a:pt x="863" y="2756"/>
                    <a:pt x="863" y="2756"/>
                  </a:cubicBezTo>
                  <a:cubicBezTo>
                    <a:pt x="1377" y="3046"/>
                    <a:pt x="1377" y="3046"/>
                    <a:pt x="1377" y="3046"/>
                  </a:cubicBezTo>
                  <a:cubicBezTo>
                    <a:pt x="1950" y="2756"/>
                    <a:pt x="1950" y="2756"/>
                    <a:pt x="1950" y="2756"/>
                  </a:cubicBezTo>
                  <a:cubicBezTo>
                    <a:pt x="2482" y="3066"/>
                    <a:pt x="2482" y="3066"/>
                    <a:pt x="2482" y="3066"/>
                  </a:cubicBezTo>
                  <a:cubicBezTo>
                    <a:pt x="2527" y="3048"/>
                    <a:pt x="2557" y="3004"/>
                    <a:pt x="2557" y="2955"/>
                  </a:cubicBezTo>
                  <a:cubicBezTo>
                    <a:pt x="2557" y="301"/>
                    <a:pt x="2557" y="301"/>
                    <a:pt x="2557" y="301"/>
                  </a:cubicBezTo>
                  <a:cubicBezTo>
                    <a:pt x="2557" y="235"/>
                    <a:pt x="2504" y="182"/>
                    <a:pt x="2438" y="181"/>
                  </a:cubicBezTo>
                  <a:lnTo>
                    <a:pt x="301" y="181"/>
                  </a:lnTo>
                  <a:close/>
                  <a:moveTo>
                    <a:pt x="2449" y="3258"/>
                  </a:moveTo>
                  <a:cubicBezTo>
                    <a:pt x="1944" y="2963"/>
                    <a:pt x="1944" y="2963"/>
                    <a:pt x="1944" y="2963"/>
                  </a:cubicBezTo>
                  <a:cubicBezTo>
                    <a:pt x="1372" y="3252"/>
                    <a:pt x="1372" y="3252"/>
                    <a:pt x="1372" y="3252"/>
                  </a:cubicBezTo>
                  <a:cubicBezTo>
                    <a:pt x="860" y="2963"/>
                    <a:pt x="860" y="2963"/>
                    <a:pt x="860" y="2963"/>
                  </a:cubicBezTo>
                  <a:cubicBezTo>
                    <a:pt x="291" y="3257"/>
                    <a:pt x="291" y="3257"/>
                    <a:pt x="291" y="3257"/>
                  </a:cubicBezTo>
                  <a:cubicBezTo>
                    <a:pt x="264" y="3254"/>
                    <a:pt x="264" y="3254"/>
                    <a:pt x="264" y="3254"/>
                  </a:cubicBezTo>
                  <a:cubicBezTo>
                    <a:pt x="113" y="3235"/>
                    <a:pt x="0" y="3107"/>
                    <a:pt x="0" y="2955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135"/>
                    <a:pt x="135" y="0"/>
                    <a:pt x="301" y="0"/>
                  </a:cubicBezTo>
                  <a:cubicBezTo>
                    <a:pt x="2438" y="0"/>
                    <a:pt x="2438" y="0"/>
                    <a:pt x="2438" y="0"/>
                  </a:cubicBezTo>
                  <a:cubicBezTo>
                    <a:pt x="2604" y="0"/>
                    <a:pt x="2739" y="135"/>
                    <a:pt x="2739" y="301"/>
                  </a:cubicBezTo>
                  <a:cubicBezTo>
                    <a:pt x="2739" y="2955"/>
                    <a:pt x="2739" y="2955"/>
                    <a:pt x="2739" y="2955"/>
                  </a:cubicBezTo>
                  <a:cubicBezTo>
                    <a:pt x="2739" y="3105"/>
                    <a:pt x="2628" y="3233"/>
                    <a:pt x="2480" y="3253"/>
                  </a:cubicBezTo>
                  <a:lnTo>
                    <a:pt x="2449" y="3258"/>
                  </a:lnTo>
                  <a:close/>
                  <a:moveTo>
                    <a:pt x="2449" y="3258"/>
                  </a:moveTo>
                  <a:cubicBezTo>
                    <a:pt x="2449" y="3258"/>
                    <a:pt x="2449" y="3258"/>
                    <a:pt x="2449" y="32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-1155700" y="2941638"/>
              <a:ext cx="963613" cy="893763"/>
            </a:xfrm>
            <a:custGeom>
              <a:avLst/>
              <a:gdLst>
                <a:gd name="T0" fmla="*/ 1267 w 1353"/>
                <a:gd name="T1" fmla="*/ 182 h 1256"/>
                <a:gd name="T2" fmla="*/ 87 w 1353"/>
                <a:gd name="T3" fmla="*/ 182 h 1256"/>
                <a:gd name="T4" fmla="*/ 0 w 1353"/>
                <a:gd name="T5" fmla="*/ 91 h 1256"/>
                <a:gd name="T6" fmla="*/ 87 w 1353"/>
                <a:gd name="T7" fmla="*/ 0 h 1256"/>
                <a:gd name="T8" fmla="*/ 1267 w 1353"/>
                <a:gd name="T9" fmla="*/ 0 h 1256"/>
                <a:gd name="T10" fmla="*/ 1353 w 1353"/>
                <a:gd name="T11" fmla="*/ 91 h 1256"/>
                <a:gd name="T12" fmla="*/ 1267 w 1353"/>
                <a:gd name="T13" fmla="*/ 182 h 1256"/>
                <a:gd name="T14" fmla="*/ 1267 w 1353"/>
                <a:gd name="T15" fmla="*/ 719 h 1256"/>
                <a:gd name="T16" fmla="*/ 87 w 1353"/>
                <a:gd name="T17" fmla="*/ 719 h 1256"/>
                <a:gd name="T18" fmla="*/ 0 w 1353"/>
                <a:gd name="T19" fmla="*/ 628 h 1256"/>
                <a:gd name="T20" fmla="*/ 87 w 1353"/>
                <a:gd name="T21" fmla="*/ 537 h 1256"/>
                <a:gd name="T22" fmla="*/ 1267 w 1353"/>
                <a:gd name="T23" fmla="*/ 537 h 1256"/>
                <a:gd name="T24" fmla="*/ 1353 w 1353"/>
                <a:gd name="T25" fmla="*/ 628 h 1256"/>
                <a:gd name="T26" fmla="*/ 1267 w 1353"/>
                <a:gd name="T27" fmla="*/ 719 h 1256"/>
                <a:gd name="T28" fmla="*/ 1267 w 1353"/>
                <a:gd name="T29" fmla="*/ 1256 h 1256"/>
                <a:gd name="T30" fmla="*/ 87 w 1353"/>
                <a:gd name="T31" fmla="*/ 1256 h 1256"/>
                <a:gd name="T32" fmla="*/ 1 w 1353"/>
                <a:gd name="T33" fmla="*/ 1165 h 1256"/>
                <a:gd name="T34" fmla="*/ 87 w 1353"/>
                <a:gd name="T35" fmla="*/ 1075 h 1256"/>
                <a:gd name="T36" fmla="*/ 1267 w 1353"/>
                <a:gd name="T37" fmla="*/ 1075 h 1256"/>
                <a:gd name="T38" fmla="*/ 1352 w 1353"/>
                <a:gd name="T39" fmla="*/ 1165 h 1256"/>
                <a:gd name="T40" fmla="*/ 1267 w 1353"/>
                <a:gd name="T41" fmla="*/ 1256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3" h="1256">
                  <a:moveTo>
                    <a:pt x="1267" y="182"/>
                  </a:moveTo>
                  <a:cubicBezTo>
                    <a:pt x="87" y="182"/>
                    <a:pt x="87" y="182"/>
                    <a:pt x="87" y="182"/>
                  </a:cubicBezTo>
                  <a:cubicBezTo>
                    <a:pt x="38" y="180"/>
                    <a:pt x="0" y="140"/>
                    <a:pt x="0" y="91"/>
                  </a:cubicBezTo>
                  <a:cubicBezTo>
                    <a:pt x="0" y="42"/>
                    <a:pt x="38" y="2"/>
                    <a:pt x="87" y="0"/>
                  </a:cubicBezTo>
                  <a:cubicBezTo>
                    <a:pt x="1267" y="0"/>
                    <a:pt x="1267" y="0"/>
                    <a:pt x="1267" y="0"/>
                  </a:cubicBezTo>
                  <a:cubicBezTo>
                    <a:pt x="1315" y="2"/>
                    <a:pt x="1353" y="42"/>
                    <a:pt x="1353" y="91"/>
                  </a:cubicBezTo>
                  <a:cubicBezTo>
                    <a:pt x="1353" y="140"/>
                    <a:pt x="1315" y="180"/>
                    <a:pt x="1267" y="182"/>
                  </a:cubicBezTo>
                  <a:moveTo>
                    <a:pt x="1267" y="719"/>
                  </a:moveTo>
                  <a:cubicBezTo>
                    <a:pt x="87" y="719"/>
                    <a:pt x="87" y="719"/>
                    <a:pt x="87" y="719"/>
                  </a:cubicBezTo>
                  <a:cubicBezTo>
                    <a:pt x="38" y="717"/>
                    <a:pt x="0" y="677"/>
                    <a:pt x="0" y="628"/>
                  </a:cubicBezTo>
                  <a:cubicBezTo>
                    <a:pt x="0" y="580"/>
                    <a:pt x="38" y="540"/>
                    <a:pt x="87" y="537"/>
                  </a:cubicBezTo>
                  <a:cubicBezTo>
                    <a:pt x="1267" y="537"/>
                    <a:pt x="1267" y="537"/>
                    <a:pt x="1267" y="537"/>
                  </a:cubicBezTo>
                  <a:cubicBezTo>
                    <a:pt x="1315" y="540"/>
                    <a:pt x="1353" y="580"/>
                    <a:pt x="1353" y="628"/>
                  </a:cubicBezTo>
                  <a:cubicBezTo>
                    <a:pt x="1353" y="677"/>
                    <a:pt x="1315" y="717"/>
                    <a:pt x="1267" y="719"/>
                  </a:cubicBezTo>
                  <a:moveTo>
                    <a:pt x="1267" y="1256"/>
                  </a:moveTo>
                  <a:cubicBezTo>
                    <a:pt x="87" y="1256"/>
                    <a:pt x="87" y="1256"/>
                    <a:pt x="87" y="1256"/>
                  </a:cubicBezTo>
                  <a:cubicBezTo>
                    <a:pt x="39" y="1253"/>
                    <a:pt x="1" y="1213"/>
                    <a:pt x="1" y="1165"/>
                  </a:cubicBezTo>
                  <a:cubicBezTo>
                    <a:pt x="1" y="1117"/>
                    <a:pt x="39" y="1077"/>
                    <a:pt x="87" y="1075"/>
                  </a:cubicBezTo>
                  <a:cubicBezTo>
                    <a:pt x="1267" y="1075"/>
                    <a:pt x="1267" y="1075"/>
                    <a:pt x="1267" y="1075"/>
                  </a:cubicBezTo>
                  <a:cubicBezTo>
                    <a:pt x="1314" y="1077"/>
                    <a:pt x="1352" y="1117"/>
                    <a:pt x="1352" y="1165"/>
                  </a:cubicBezTo>
                  <a:cubicBezTo>
                    <a:pt x="1352" y="1213"/>
                    <a:pt x="1314" y="1253"/>
                    <a:pt x="1267" y="1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1233488"/>
            <a:ext cx="10560048" cy="4680000"/>
          </a:xfrm>
        </p:spPr>
        <p:txBody>
          <a:bodyPr/>
          <a:lstStyle>
            <a:lvl1pPr algn="just">
              <a:defRPr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20815685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6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#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1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" name="Freeform 12"/>
          <p:cNvSpPr>
            <a:spLocks noEditPoints="1"/>
          </p:cNvSpPr>
          <p:nvPr userDrawn="1"/>
        </p:nvSpPr>
        <p:spPr bwMode="auto">
          <a:xfrm>
            <a:off x="479376" y="474075"/>
            <a:ext cx="508162" cy="508967"/>
          </a:xfrm>
          <a:custGeom>
            <a:avLst/>
            <a:gdLst>
              <a:gd name="T0" fmla="*/ 1433 w 2867"/>
              <a:gd name="T1" fmla="*/ 0 h 2867"/>
              <a:gd name="T2" fmla="*/ 0 w 2867"/>
              <a:gd name="T3" fmla="*/ 1433 h 2867"/>
              <a:gd name="T4" fmla="*/ 1433 w 2867"/>
              <a:gd name="T5" fmla="*/ 2867 h 2867"/>
              <a:gd name="T6" fmla="*/ 2867 w 2867"/>
              <a:gd name="T7" fmla="*/ 1433 h 2867"/>
              <a:gd name="T8" fmla="*/ 1433 w 2867"/>
              <a:gd name="T9" fmla="*/ 0 h 2867"/>
              <a:gd name="T10" fmla="*/ 1433 w 2867"/>
              <a:gd name="T11" fmla="*/ 2662 h 2867"/>
              <a:gd name="T12" fmla="*/ 205 w 2867"/>
              <a:gd name="T13" fmla="*/ 1433 h 2867"/>
              <a:gd name="T14" fmla="*/ 1433 w 2867"/>
              <a:gd name="T15" fmla="*/ 205 h 2867"/>
              <a:gd name="T16" fmla="*/ 2662 w 2867"/>
              <a:gd name="T17" fmla="*/ 1433 h 2867"/>
              <a:gd name="T18" fmla="*/ 1433 w 2867"/>
              <a:gd name="T19" fmla="*/ 2662 h 2867"/>
              <a:gd name="T20" fmla="*/ 2336 w 2867"/>
              <a:gd name="T21" fmla="*/ 2066 h 2867"/>
              <a:gd name="T22" fmla="*/ 523 w 2867"/>
              <a:gd name="T23" fmla="*/ 2066 h 2867"/>
              <a:gd name="T24" fmla="*/ 976 w 2867"/>
              <a:gd name="T25" fmla="*/ 1432 h 2867"/>
              <a:gd name="T26" fmla="*/ 1255 w 2867"/>
              <a:gd name="T27" fmla="*/ 1810 h 2867"/>
              <a:gd name="T28" fmla="*/ 1792 w 2867"/>
              <a:gd name="T29" fmla="*/ 1069 h 2867"/>
              <a:gd name="T30" fmla="*/ 2336 w 2867"/>
              <a:gd name="T31" fmla="*/ 2066 h 2867"/>
              <a:gd name="T32" fmla="*/ 704 w 2867"/>
              <a:gd name="T33" fmla="*/ 978 h 2867"/>
              <a:gd name="T34" fmla="*/ 886 w 2867"/>
              <a:gd name="T35" fmla="*/ 797 h 2867"/>
              <a:gd name="T36" fmla="*/ 1067 w 2867"/>
              <a:gd name="T37" fmla="*/ 978 h 2867"/>
              <a:gd name="T38" fmla="*/ 886 w 2867"/>
              <a:gd name="T39" fmla="*/ 1160 h 2867"/>
              <a:gd name="T40" fmla="*/ 704 w 2867"/>
              <a:gd name="T41" fmla="*/ 978 h 2867"/>
              <a:gd name="T42" fmla="*/ 704 w 2867"/>
              <a:gd name="T43" fmla="*/ 978 h 2867"/>
              <a:gd name="T44" fmla="*/ 704 w 2867"/>
              <a:gd name="T45" fmla="*/ 978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67" h="2867">
                <a:moveTo>
                  <a:pt x="1433" y="0"/>
                </a:moveTo>
                <a:cubicBezTo>
                  <a:pt x="643" y="0"/>
                  <a:pt x="0" y="643"/>
                  <a:pt x="0" y="1433"/>
                </a:cubicBezTo>
                <a:cubicBezTo>
                  <a:pt x="0" y="2224"/>
                  <a:pt x="643" y="2867"/>
                  <a:pt x="1433" y="2867"/>
                </a:cubicBezTo>
                <a:cubicBezTo>
                  <a:pt x="2224" y="2867"/>
                  <a:pt x="2867" y="2224"/>
                  <a:pt x="2867" y="1433"/>
                </a:cubicBezTo>
                <a:cubicBezTo>
                  <a:pt x="2867" y="643"/>
                  <a:pt x="2224" y="0"/>
                  <a:pt x="1433" y="0"/>
                </a:cubicBezTo>
                <a:close/>
                <a:moveTo>
                  <a:pt x="1433" y="2662"/>
                </a:moveTo>
                <a:cubicBezTo>
                  <a:pt x="756" y="2662"/>
                  <a:pt x="205" y="2111"/>
                  <a:pt x="205" y="1433"/>
                </a:cubicBezTo>
                <a:cubicBezTo>
                  <a:pt x="205" y="756"/>
                  <a:pt x="756" y="205"/>
                  <a:pt x="1433" y="205"/>
                </a:cubicBezTo>
                <a:cubicBezTo>
                  <a:pt x="2111" y="205"/>
                  <a:pt x="2662" y="756"/>
                  <a:pt x="2662" y="1433"/>
                </a:cubicBezTo>
                <a:cubicBezTo>
                  <a:pt x="2662" y="2111"/>
                  <a:pt x="2111" y="2662"/>
                  <a:pt x="1433" y="2662"/>
                </a:cubicBezTo>
                <a:close/>
                <a:moveTo>
                  <a:pt x="2336" y="2066"/>
                </a:moveTo>
                <a:cubicBezTo>
                  <a:pt x="523" y="2066"/>
                  <a:pt x="523" y="2066"/>
                  <a:pt x="523" y="2066"/>
                </a:cubicBezTo>
                <a:cubicBezTo>
                  <a:pt x="976" y="1432"/>
                  <a:pt x="976" y="1432"/>
                  <a:pt x="976" y="1432"/>
                </a:cubicBezTo>
                <a:cubicBezTo>
                  <a:pt x="1255" y="1810"/>
                  <a:pt x="1255" y="1810"/>
                  <a:pt x="1255" y="1810"/>
                </a:cubicBezTo>
                <a:cubicBezTo>
                  <a:pt x="1792" y="1069"/>
                  <a:pt x="1792" y="1069"/>
                  <a:pt x="1792" y="1069"/>
                </a:cubicBezTo>
                <a:lnTo>
                  <a:pt x="2336" y="2066"/>
                </a:lnTo>
                <a:close/>
                <a:moveTo>
                  <a:pt x="704" y="978"/>
                </a:moveTo>
                <a:cubicBezTo>
                  <a:pt x="704" y="878"/>
                  <a:pt x="786" y="797"/>
                  <a:pt x="886" y="797"/>
                </a:cubicBezTo>
                <a:cubicBezTo>
                  <a:pt x="986" y="797"/>
                  <a:pt x="1067" y="878"/>
                  <a:pt x="1067" y="978"/>
                </a:cubicBezTo>
                <a:cubicBezTo>
                  <a:pt x="1067" y="1079"/>
                  <a:pt x="986" y="1160"/>
                  <a:pt x="886" y="1160"/>
                </a:cubicBezTo>
                <a:cubicBezTo>
                  <a:pt x="786" y="1160"/>
                  <a:pt x="704" y="1079"/>
                  <a:pt x="704" y="978"/>
                </a:cubicBezTo>
                <a:close/>
                <a:moveTo>
                  <a:pt x="704" y="978"/>
                </a:moveTo>
                <a:cubicBezTo>
                  <a:pt x="704" y="978"/>
                  <a:pt x="704" y="978"/>
                  <a:pt x="704" y="97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594800" y="410400"/>
            <a:ext cx="9831600" cy="640800"/>
          </a:xfrm>
        </p:spPr>
        <p:txBody>
          <a:bodyPr lIns="100800" tIns="50400" rIns="100800" bIns="50400" anchor="t" anchorCtr="0"/>
          <a:lstStyle>
            <a:lvl1pPr>
              <a:defRPr b="1">
                <a:latin typeface="+mn-ea"/>
                <a:ea typeface="+mn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68545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#全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69951" y="260648"/>
            <a:ext cx="10327216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28" tIns="40064" rIns="80128" bIns="4006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7173" name="Rectangle 5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9951" y="1248073"/>
            <a:ext cx="10572749" cy="419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41" tIns="40071" rIns="80141" bIns="400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Rectangle 69">
            <a:extLst>
              <a:ext uri="{FF2B5EF4-FFF2-40B4-BE49-F238E27FC236}">
                <a16:creationId xmlns="" xmlns:a16="http://schemas.microsoft.com/office/drawing/2014/main" id="{6ED2DBAA-9261-44D2-836C-78E5FB250BA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5340" y="6500581"/>
            <a:ext cx="673125" cy="265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101" tIns="40052" rIns="80101" bIns="40052">
            <a:spAutoFit/>
          </a:bodyPr>
          <a:lstStyle/>
          <a:p>
            <a:pPr defTabSz="801668" eaLnBrk="0" fontAlgn="base" hangingPunct="0">
              <a:defRPr/>
            </a:pPr>
            <a:r>
              <a:rPr lang="zh-CN" altLang="en-US" sz="1200" baseline="0" dirty="0">
                <a:latin typeface="+mn-lt"/>
                <a:ea typeface="黑体" panose="02010609060101010101" pitchFamily="49" charset="-122"/>
                <a:cs typeface="Arial" pitchFamily="34" charset="0"/>
              </a:rPr>
              <a:t>第</a:t>
            </a:r>
            <a:fld id="{2F2CF7F5-F178-4429-B6CA-28062DF31937}" type="slidenum">
              <a:rPr lang="en-US" altLang="zh-CN" sz="1200" smtClean="0">
                <a:latin typeface="+mn-lt"/>
                <a:ea typeface="黑体" panose="02010609060101010101" pitchFamily="49" charset="-122"/>
                <a:cs typeface="Arial" pitchFamily="34" charset="0"/>
              </a:rPr>
              <a:pPr defTabSz="801668" eaLnBrk="0" fontAlgn="base" hangingPunct="0">
                <a:defRPr/>
              </a:pPr>
              <a:t>‹#›</a:t>
            </a:fld>
            <a:r>
              <a:rPr lang="zh-CN" altLang="en-US" sz="1200" dirty="0">
                <a:latin typeface="+mn-lt"/>
                <a:ea typeface="黑体" panose="02010609060101010101" pitchFamily="49" charset="-122"/>
                <a:cs typeface="Arial" pitchFamily="34" charset="0"/>
              </a:rPr>
              <a:t>页</a:t>
            </a:r>
            <a:endParaRPr lang="en-US" altLang="zh-CN" sz="1200" dirty="0">
              <a:latin typeface="+mn-lt"/>
              <a:ea typeface="黑体" panose="02010609060101010101" pitchFamily="49" charset="-122"/>
              <a:cs typeface="Arial" pitchFamily="34" charset="0"/>
            </a:endParaRPr>
          </a:p>
        </p:txBody>
      </p:sp>
      <p:sp>
        <p:nvSpPr>
          <p:cNvPr id="13" name="Rectangle 54">
            <a:extLst>
              <a:ext uri="{FF2B5EF4-FFF2-40B4-BE49-F238E27FC236}">
                <a16:creationId xmlns="" xmlns:a16="http://schemas.microsoft.com/office/drawing/2014/main" id="{2078FA11-5569-4994-AEB7-1AF5CAC763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7428" y="6500581"/>
            <a:ext cx="2604743" cy="265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101" tIns="40052" rIns="80101" bIns="40052">
            <a:spAutoFit/>
          </a:bodyPr>
          <a:lstStyle/>
          <a:p>
            <a:pPr defTabSz="801668" eaLnBrk="0" fontAlgn="base" hangingPunct="0">
              <a:defRPr/>
            </a:pPr>
            <a:r>
              <a:rPr lang="zh-CN" altLang="en-US" sz="1200" baseline="0" dirty="0">
                <a:latin typeface="+mn-lt"/>
                <a:ea typeface="+mn-ea"/>
                <a:cs typeface="Arial" panose="020B0604020202020204" pitchFamily="34" charset="0"/>
              </a:rPr>
              <a:t>版权所有</a:t>
            </a:r>
            <a:r>
              <a:rPr lang="en-US" altLang="zh-CN" sz="1200" baseline="0" dirty="0">
                <a:latin typeface="+mn-lt"/>
                <a:ea typeface="+mn-ea"/>
                <a:cs typeface="Arial" panose="020B0604020202020204" pitchFamily="34" charset="0"/>
              </a:rPr>
              <a:t>© </a:t>
            </a:r>
            <a:r>
              <a:rPr lang="en-US" altLang="zh-CN" sz="1200" baseline="0" dirty="0" smtClean="0">
                <a:latin typeface="+mn-lt"/>
                <a:ea typeface="+mn-ea"/>
                <a:cs typeface="Arial" panose="020B0604020202020204" pitchFamily="34" charset="0"/>
              </a:rPr>
              <a:t>2019 </a:t>
            </a:r>
            <a:r>
              <a:rPr lang="zh-CN" altLang="en-US" sz="1200" baseline="0" dirty="0">
                <a:latin typeface="+mn-lt"/>
                <a:ea typeface="+mn-ea"/>
                <a:cs typeface="Arial" panose="020B0604020202020204" pitchFamily="34" charset="0"/>
              </a:rPr>
              <a:t>华为技术有限公司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829" y="6504031"/>
            <a:ext cx="1249200" cy="2733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30" r:id="rId2"/>
    <p:sldLayoutId id="2147483846" r:id="rId3"/>
    <p:sldLayoutId id="2147483826" r:id="rId4"/>
    <p:sldLayoutId id="2147483848" r:id="rId5"/>
    <p:sldLayoutId id="2147483849" r:id="rId6"/>
    <p:sldLayoutId id="2147483874" r:id="rId7"/>
    <p:sldLayoutId id="2147483873" r:id="rId8"/>
    <p:sldLayoutId id="2147483863" r:id="rId9"/>
    <p:sldLayoutId id="2147483862" r:id="rId10"/>
    <p:sldLayoutId id="2147483851" r:id="rId11"/>
    <p:sldLayoutId id="2147483852" r:id="rId12"/>
    <p:sldLayoutId id="2147483850" r:id="rId13"/>
    <p:sldLayoutId id="2147483861" r:id="rId14"/>
    <p:sldLayoutId id="2147483866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801688" rtl="0" eaLnBrk="0" fontAlgn="base" hangingPunct="0">
        <a:spcBef>
          <a:spcPct val="0"/>
        </a:spcBef>
        <a:spcAft>
          <a:spcPct val="0"/>
        </a:spcAft>
        <a:defRPr sz="35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  <a:lvl2pPr algn="l" defTabSz="801688" rtl="0" eaLnBrk="0" fontAlgn="base" hangingPunct="0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0" fontAlgn="base" hangingPunct="0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0" fontAlgn="base" hangingPunct="0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0" fontAlgn="base" hangingPunct="0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fontAlgn="base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fontAlgn="base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fontAlgn="base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fontAlgn="base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301625" indent="-301625" algn="l" defTabSz="801688" rtl="0" eaLnBrk="1" fontAlgn="base" hangingPunct="1">
        <a:lnSpc>
          <a:spcPct val="140000"/>
        </a:lnSpc>
        <a:spcBef>
          <a:spcPct val="30000"/>
        </a:spcBef>
        <a:spcAft>
          <a:spcPct val="0"/>
        </a:spcAft>
        <a:buClr>
          <a:schemeClr val="bg1">
            <a:lumMod val="50000"/>
          </a:schemeClr>
        </a:buClr>
        <a:buSzPct val="60000"/>
        <a:buFont typeface="Wingdings" pitchFamily="2" charset="2"/>
        <a:buChar char="l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654050" indent="-252413" algn="l" defTabSz="801688" rtl="0" eaLnBrk="1" fontAlgn="base" hangingPunct="1">
        <a:lnSpc>
          <a:spcPct val="140000"/>
        </a:lnSpc>
        <a:spcBef>
          <a:spcPct val="3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p"/>
        <a:defRPr sz="2000">
          <a:solidFill>
            <a:schemeClr val="tx1"/>
          </a:solidFill>
          <a:latin typeface="+mn-lt"/>
          <a:ea typeface="+mn-ea"/>
        </a:defRPr>
      </a:lvl2pPr>
      <a:lvl3pPr marL="1003300" indent="-201613" algn="l" defTabSz="801688" rtl="0" eaLnBrk="1" fontAlgn="base" hangingPunct="1">
        <a:lnSpc>
          <a:spcPct val="140000"/>
        </a:lnSpc>
        <a:spcBef>
          <a:spcPct val="30000"/>
        </a:spcBef>
        <a:spcAft>
          <a:spcPct val="0"/>
        </a:spcAft>
        <a:buSzPct val="50000"/>
        <a:buFont typeface="Wingdings" pitchFamily="2" charset="2"/>
        <a:buChar char="n"/>
        <a:defRPr>
          <a:solidFill>
            <a:schemeClr val="tx1"/>
          </a:solidFill>
          <a:latin typeface="FrutigerNext LT Light" pitchFamily="34" charset="0"/>
          <a:ea typeface="+mn-ea"/>
        </a:defRPr>
      </a:lvl3pPr>
      <a:lvl4pPr marL="1400175" indent="-198438" algn="l" defTabSz="801688" rtl="0" eaLnBrk="1" fontAlgn="base" hangingPunct="1">
        <a:lnSpc>
          <a:spcPct val="140000"/>
        </a:lnSpc>
        <a:spcBef>
          <a:spcPct val="30000"/>
        </a:spcBef>
        <a:spcAft>
          <a:spcPct val="0"/>
        </a:spcAft>
        <a:buChar char="–"/>
        <a:defRPr sz="1600">
          <a:solidFill>
            <a:schemeClr val="tx1"/>
          </a:solidFill>
          <a:latin typeface="+mj-lt"/>
          <a:ea typeface="+mn-ea"/>
        </a:defRPr>
      </a:lvl4pPr>
      <a:lvl5pPr marL="1801813" indent="-201613" algn="l" defTabSz="801688" rtl="0" eaLnBrk="1" fontAlgn="base" hangingPunct="1">
        <a:lnSpc>
          <a:spcPct val="140000"/>
        </a:lnSpc>
        <a:spcBef>
          <a:spcPct val="30000"/>
        </a:spcBef>
        <a:spcAft>
          <a:spcPct val="0"/>
        </a:spcAft>
        <a:buFont typeface="FrutigerNext LT Medium" pitchFamily="34" charset="0"/>
        <a:buChar char="~"/>
        <a:defRPr sz="1600">
          <a:solidFill>
            <a:schemeClr val="tx1"/>
          </a:solidFill>
          <a:latin typeface="+mj-lt"/>
          <a:ea typeface="+mn-ea"/>
        </a:defRPr>
      </a:lvl5pPr>
      <a:lvl6pPr marL="2259013" indent="-201613" algn="l" defTabSz="801688" rtl="0" fontAlgn="base">
        <a:lnSpc>
          <a:spcPct val="140000"/>
        </a:lnSpc>
        <a:spcBef>
          <a:spcPct val="30000"/>
        </a:spcBef>
        <a:spcAft>
          <a:spcPct val="0"/>
        </a:spcAft>
        <a:buFont typeface="FrutigerNext LT Medium" pitchFamily="34" charset="0"/>
        <a:buChar char="~"/>
        <a:defRPr sz="1600">
          <a:solidFill>
            <a:schemeClr val="tx1"/>
          </a:solidFill>
          <a:latin typeface="+mj-lt"/>
          <a:ea typeface="+mn-ea"/>
        </a:defRPr>
      </a:lvl6pPr>
      <a:lvl7pPr marL="2716213" indent="-201613" algn="l" defTabSz="801688" rtl="0" fontAlgn="base">
        <a:lnSpc>
          <a:spcPct val="140000"/>
        </a:lnSpc>
        <a:spcBef>
          <a:spcPct val="30000"/>
        </a:spcBef>
        <a:spcAft>
          <a:spcPct val="0"/>
        </a:spcAft>
        <a:buFont typeface="FrutigerNext LT Medium" pitchFamily="34" charset="0"/>
        <a:buChar char="~"/>
        <a:defRPr sz="1600">
          <a:solidFill>
            <a:schemeClr val="tx1"/>
          </a:solidFill>
          <a:latin typeface="+mj-lt"/>
          <a:ea typeface="+mn-ea"/>
        </a:defRPr>
      </a:lvl7pPr>
      <a:lvl8pPr marL="3173413" indent="-201613" algn="l" defTabSz="801688" rtl="0" fontAlgn="base">
        <a:lnSpc>
          <a:spcPct val="140000"/>
        </a:lnSpc>
        <a:spcBef>
          <a:spcPct val="30000"/>
        </a:spcBef>
        <a:spcAft>
          <a:spcPct val="0"/>
        </a:spcAft>
        <a:buFont typeface="FrutigerNext LT Medium" pitchFamily="34" charset="0"/>
        <a:buChar char="~"/>
        <a:defRPr sz="1600">
          <a:solidFill>
            <a:schemeClr val="tx1"/>
          </a:solidFill>
          <a:latin typeface="+mj-lt"/>
          <a:ea typeface="+mn-ea"/>
        </a:defRPr>
      </a:lvl8pPr>
      <a:lvl9pPr marL="3630613" indent="-201613" algn="l" defTabSz="801688" rtl="0" fontAlgn="base">
        <a:lnSpc>
          <a:spcPct val="140000"/>
        </a:lnSpc>
        <a:spcBef>
          <a:spcPct val="30000"/>
        </a:spcBef>
        <a:spcAft>
          <a:spcPct val="0"/>
        </a:spcAft>
        <a:buFont typeface="FrutigerNext LT Medium" pitchFamily="34" charset="0"/>
        <a:buChar char="~"/>
        <a:defRPr sz="16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35" userDrawn="1">
          <p15:clr>
            <a:srgbClr val="F26B43"/>
          </p15:clr>
        </p15:guide>
        <p15:guide id="2" pos="7227" userDrawn="1">
          <p15:clr>
            <a:srgbClr val="F26B43"/>
          </p15:clr>
        </p15:guide>
        <p15:guide id="3" orient="horz" pos="777" userDrawn="1">
          <p15:clr>
            <a:srgbClr val="F26B43"/>
          </p15:clr>
        </p15:guide>
        <p15:guide id="4" orient="horz" pos="4020" userDrawn="1">
          <p15:clr>
            <a:srgbClr val="F26B43"/>
          </p15:clr>
        </p15:guide>
        <p15:guide id="6" orient="horz" pos="234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lpha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zh-CN" dirty="0" err="1" smtClean="0"/>
              <a:t>TensorFlow</a:t>
            </a:r>
            <a:r>
              <a:rPr lang="zh-CN" altLang="en-US" dirty="0" smtClean="0"/>
              <a:t>介绍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267" name="DtsShapeName" descr="8CE5295821885C70CB254E5500C4G505083E@F83E@PB26513!!!!!!BIHO@]b26513!!!!@5E19B011306188854E31!籽吓纪撑泞变/qqu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1!1" hidden="1"/>
          <p:cNvSpPr>
            <a:spLocks noChangeArrowheads="1"/>
          </p:cNvSpPr>
          <p:nvPr/>
        </p:nvSpPr>
        <p:spPr bwMode="auto">
          <a:xfrm>
            <a:off x="1524000" y="0"/>
            <a:ext cx="1588" cy="1588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5033 w 21600"/>
              <a:gd name="T13" fmla="*/ 2272 h 21600"/>
              <a:gd name="T14" fmla="*/ 16554 w 21600"/>
              <a:gd name="T15" fmla="*/ 13684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72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前世</a:t>
            </a:r>
            <a:r>
              <a:rPr lang="zh-CN" altLang="en-US" dirty="0" smtClean="0"/>
              <a:t>今生：流行框架得分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4680000"/>
          </a:xfrm>
        </p:spPr>
        <p:txBody>
          <a:bodyPr/>
          <a:lstStyle/>
          <a:p>
            <a:endParaRPr lang="en-US" altLang="zh-CN" dirty="0" smtClean="0">
              <a:sym typeface="+mn-lt"/>
            </a:endParaRPr>
          </a:p>
          <a:p>
            <a:endParaRPr lang="en-US" altLang="zh-CN" dirty="0">
              <a:sym typeface="+mn-lt"/>
            </a:endParaRPr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10" name="图表 9"/>
          <p:cNvGraphicFramePr/>
          <p:nvPr>
            <p:extLst/>
          </p:nvPr>
        </p:nvGraphicFramePr>
        <p:xfrm>
          <a:off x="982663" y="1233488"/>
          <a:ext cx="10489669" cy="5148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5000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51484" y="411713"/>
            <a:ext cx="9831600" cy="640800"/>
          </a:xfrm>
        </p:spPr>
        <p:txBody>
          <a:bodyPr/>
          <a:lstStyle/>
          <a:p>
            <a:r>
              <a:rPr lang="zh-CN" altLang="en-US" dirty="0" smtClean="0"/>
              <a:t>前世今生：</a:t>
            </a:r>
            <a:r>
              <a:rPr lang="en-US" altLang="zh-CN" dirty="0" smtClean="0"/>
              <a:t>V1.0</a:t>
            </a:r>
            <a:r>
              <a:rPr lang="zh-CN" altLang="en-US" dirty="0" smtClean="0"/>
              <a:t>与</a:t>
            </a:r>
            <a:r>
              <a:rPr lang="en-US" altLang="zh-CN" dirty="0" smtClean="0"/>
              <a:t>PyTorch1.0</a:t>
            </a:r>
            <a:r>
              <a:rPr lang="zh-CN" altLang="en-US" dirty="0" smtClean="0"/>
              <a:t>对比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291856"/>
          </a:xfrm>
        </p:spPr>
        <p:txBody>
          <a:bodyPr/>
          <a:lstStyle/>
          <a:p>
            <a:r>
              <a:rPr lang="zh-CN" altLang="en-US" dirty="0" smtClean="0">
                <a:sym typeface="+mn-lt"/>
              </a:rPr>
              <a:t>与</a:t>
            </a:r>
            <a:r>
              <a:rPr lang="en-US" altLang="zh-CN" dirty="0" smtClean="0">
                <a:sym typeface="+mn-lt"/>
              </a:rPr>
              <a:t>Tensorflow1.0</a:t>
            </a:r>
            <a:r>
              <a:rPr lang="zh-CN" altLang="en-US" dirty="0" smtClean="0">
                <a:sym typeface="+mn-lt"/>
              </a:rPr>
              <a:t>版本同一时期</a:t>
            </a:r>
            <a:r>
              <a:rPr lang="en-US" altLang="zh-CN" dirty="0" smtClean="0">
                <a:sym typeface="+mn-lt"/>
              </a:rPr>
              <a:t>PyTorch1.0</a:t>
            </a:r>
            <a:r>
              <a:rPr lang="zh-CN" altLang="en-US" dirty="0" smtClean="0">
                <a:sym typeface="+mn-lt"/>
              </a:rPr>
              <a:t>版本发布。</a:t>
            </a:r>
            <a:endParaRPr lang="en-US" altLang="zh-CN" dirty="0" smtClean="0">
              <a:sym typeface="+mn-lt"/>
            </a:endParaRPr>
          </a:p>
          <a:p>
            <a:r>
              <a:rPr lang="en-US" altLang="zh-CN" dirty="0" smtClean="0">
                <a:sym typeface="+mn-lt"/>
              </a:rPr>
              <a:t>Tensorflow1.0</a:t>
            </a:r>
            <a:r>
              <a:rPr lang="zh-CN" altLang="en-US" dirty="0" smtClean="0">
                <a:sym typeface="+mn-lt"/>
              </a:rPr>
              <a:t>与</a:t>
            </a:r>
            <a:r>
              <a:rPr lang="en-US" altLang="zh-CN" dirty="0" smtClean="0">
                <a:sym typeface="+mn-lt"/>
              </a:rPr>
              <a:t>PyTorch1.0</a:t>
            </a:r>
            <a:r>
              <a:rPr lang="zh-CN" altLang="en-US" dirty="0" smtClean="0">
                <a:sym typeface="+mn-lt"/>
              </a:rPr>
              <a:t>版本的对比：</a:t>
            </a:r>
            <a:endParaRPr lang="en-US" altLang="zh-CN" dirty="0" smtClean="0">
              <a:sym typeface="+mn-lt"/>
            </a:endParaRPr>
          </a:p>
          <a:p>
            <a:pPr marL="0" indent="0">
              <a:buNone/>
            </a:pPr>
            <a:r>
              <a:rPr lang="en-US" altLang="zh-CN" dirty="0" smtClean="0">
                <a:sym typeface="+mn-lt"/>
              </a:rPr>
              <a:t>Tensorflow1.0</a:t>
            </a:r>
            <a:r>
              <a:rPr lang="zh-CN" altLang="en-US" dirty="0" smtClean="0">
                <a:sym typeface="+mn-lt"/>
              </a:rPr>
              <a:t>：                                    </a:t>
            </a:r>
            <a:r>
              <a:rPr lang="en-US" altLang="zh-CN" dirty="0" smtClean="0">
                <a:sym typeface="+mn-lt"/>
              </a:rPr>
              <a:t>PyTorch1.0:</a:t>
            </a:r>
          </a:p>
          <a:p>
            <a:pPr marL="0" indent="0">
              <a:buNone/>
            </a:pPr>
            <a:endParaRPr lang="zh-CN" altLang="en-US" dirty="0" smtClean="0"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064395" y="2933585"/>
          <a:ext cx="4419537" cy="3151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37"/>
              </a:tblGrid>
              <a:tr h="377785">
                <a:tc>
                  <a:txBody>
                    <a:bodyPr/>
                    <a:lstStyle/>
                    <a:p>
                      <a:pPr marL="0" algn="l" defTabSz="914400"/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Import </a:t>
                      </a:r>
                      <a:r>
                        <a:rPr lang="en-US" altLang="zh-CN" sz="2000" b="0" kern="1200" dirty="0" err="1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tensorflow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as </a:t>
                      </a:r>
                      <a:r>
                        <a:rPr lang="en-US" altLang="zh-CN" sz="2000" b="0" kern="1200" dirty="0" err="1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tf</a:t>
                      </a:r>
                      <a:endParaRPr lang="zh-CN" altLang="zh-CN" sz="2000" b="0" kern="1200" dirty="0" smtClean="0">
                        <a:solidFill>
                          <a:schemeClr val="dk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7785">
                <a:tc>
                  <a:txBody>
                    <a:bodyPr/>
                    <a:lstStyle/>
                    <a:p>
                      <a:pPr marL="0" algn="l" defTabSz="914400"/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a=</a:t>
                      </a:r>
                      <a:r>
                        <a:rPr lang="en-US" altLang="zh-CN" sz="2000" kern="1200" dirty="0" err="1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tf.constant</a:t>
                      </a: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(7)</a:t>
                      </a:r>
                      <a:endParaRPr lang="zh-CN" altLang="zh-CN" sz="2000" kern="1200" dirty="0" smtClean="0">
                        <a:solidFill>
                          <a:schemeClr val="dk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7785">
                <a:tc>
                  <a:txBody>
                    <a:bodyPr/>
                    <a:lstStyle/>
                    <a:p>
                      <a:pPr marL="0" algn="l" defTabSz="914400"/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b=</a:t>
                      </a:r>
                      <a:r>
                        <a:rPr lang="en-US" altLang="zh-CN" sz="2000" kern="1200" dirty="0" err="1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tf.constant</a:t>
                      </a: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(10)</a:t>
                      </a:r>
                      <a:endParaRPr lang="zh-CN" altLang="zh-CN" sz="2000" kern="1200" dirty="0" smtClean="0">
                        <a:solidFill>
                          <a:schemeClr val="dk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7785">
                <a:tc>
                  <a:txBody>
                    <a:bodyPr/>
                    <a:lstStyle/>
                    <a:p>
                      <a:pPr marL="0" algn="l" defTabSz="914400"/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c=</a:t>
                      </a:r>
                      <a:r>
                        <a:rPr lang="en-US" altLang="zh-CN" sz="2000" kern="1200" dirty="0" err="1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tf.add</a:t>
                      </a: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CN" sz="2000" kern="1200" dirty="0" err="1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a,b</a:t>
                      </a: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zh-CN" altLang="zh-CN" sz="2000" kern="1200" dirty="0" smtClean="0">
                        <a:solidFill>
                          <a:schemeClr val="dk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7785">
                <a:tc>
                  <a:txBody>
                    <a:bodyPr/>
                    <a:lstStyle/>
                    <a:p>
                      <a:pPr marL="0" algn="l" defTabSz="914400"/>
                      <a:r>
                        <a:rPr lang="en-US" altLang="zh-CN" sz="2000" kern="1200" dirty="0" err="1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simple_session</a:t>
                      </a: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altLang="zh-CN" sz="2000" kern="1200" dirty="0" err="1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tf.Session</a:t>
                      </a: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zh-CN" altLang="zh-CN" sz="2000" kern="1200" dirty="0" smtClean="0">
                        <a:solidFill>
                          <a:schemeClr val="dk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7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value_of_c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simple_session.run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(c)</a:t>
                      </a:r>
                      <a:endParaRPr lang="zh-CN" altLang="zh-CN" sz="1800" kern="1200" dirty="0" smtClean="0">
                        <a:solidFill>
                          <a:schemeClr val="dk1"/>
                        </a:solidFill>
                        <a:effectLst/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7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print(</a:t>
                      </a:r>
                      <a:r>
                        <a:rPr lang="en-US" altLang="zh-CN" sz="2000" kern="1200" dirty="0" err="1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value_of_c</a:t>
                      </a: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zh-CN" altLang="zh-CN" sz="2000" kern="1200" dirty="0" smtClean="0">
                        <a:solidFill>
                          <a:schemeClr val="dk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7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dirty="0" err="1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simple_session.close</a:t>
                      </a: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  <a:endParaRPr lang="en-US" altLang="zh-CN" sz="2000" kern="1200" dirty="0" smtClean="0">
                        <a:solidFill>
                          <a:schemeClr val="dk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  <a:sym typeface="+mn-l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6096000" y="2933585"/>
          <a:ext cx="3384376" cy="2843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/>
              </a:tblGrid>
              <a:tr h="55735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Import torch</a:t>
                      </a:r>
                      <a:endParaRPr lang="zh-CN" altLang="zh-CN" sz="2000" b="0" kern="1200" dirty="0" smtClean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20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a=</a:t>
                      </a:r>
                      <a:r>
                        <a:rPr lang="en-US" altLang="zh-CN" sz="2000" kern="1200" dirty="0" err="1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torch.tensor</a:t>
                      </a: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(1.)</a:t>
                      </a:r>
                      <a:endParaRPr lang="zh-CN" altLang="zh-CN" sz="2000" kern="1200" dirty="0" smtClean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20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b=</a:t>
                      </a:r>
                      <a:r>
                        <a:rPr lang="en-US" altLang="zh-CN" sz="2000" kern="1200" dirty="0" err="1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torch.tensor</a:t>
                      </a: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(3.)</a:t>
                      </a:r>
                      <a:endParaRPr lang="zh-CN" altLang="zh-CN" sz="2000" kern="1200" dirty="0" smtClean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20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c=</a:t>
                      </a:r>
                      <a:r>
                        <a:rPr lang="en-US" altLang="zh-CN" sz="2000" kern="1200" dirty="0" err="1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torch.add</a:t>
                      </a: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CN" sz="2000" kern="1200" dirty="0" err="1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a,b</a:t>
                      </a: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  <a:endParaRPr lang="zh-CN" altLang="zh-CN" sz="2000" kern="1200" dirty="0" smtClean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20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zh-CN" sz="2000" kern="1200" dirty="0" smtClean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583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print(</a:t>
                      </a:r>
                      <a:r>
                        <a:rPr lang="en-US" altLang="zh-CN" sz="2000" kern="1200" dirty="0" err="1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c.item</a:t>
                      </a: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())</a:t>
                      </a:r>
                      <a:endParaRPr lang="zh-CN" altLang="zh-CN" sz="2000" kern="1200" dirty="0" smtClean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pPr marL="0" algn="l" defTabSz="914400" rtl="0" eaLnBrk="1" latinLnBrk="0" hangingPunct="1"/>
                      <a:endParaRPr lang="en-US" altLang="zh-CN" sz="2000" kern="1200" dirty="0" smtClean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47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前世今生：</a:t>
            </a:r>
            <a:r>
              <a:rPr lang="en-US" altLang="zh-CN" dirty="0" smtClean="0"/>
              <a:t>V1.0</a:t>
            </a:r>
            <a:r>
              <a:rPr lang="zh-CN" altLang="en-US" dirty="0" smtClean="0"/>
              <a:t>的弊端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4680000"/>
          </a:xfrm>
        </p:spPr>
        <p:txBody>
          <a:bodyPr/>
          <a:lstStyle/>
          <a:p>
            <a:r>
              <a:rPr lang="en-US" altLang="zh-CN" dirty="0"/>
              <a:t>TensorFlow1.0</a:t>
            </a:r>
            <a:r>
              <a:rPr lang="zh-CN" altLang="zh-CN" dirty="0"/>
              <a:t>里在创建了</a:t>
            </a:r>
            <a:r>
              <a:rPr lang="en-US" altLang="zh-CN" dirty="0"/>
              <a:t>Tensor</a:t>
            </a:r>
            <a:r>
              <a:rPr lang="zh-CN" altLang="zh-CN" dirty="0"/>
              <a:t>之后，不能直接</a:t>
            </a:r>
            <a:r>
              <a:rPr lang="zh-CN" altLang="zh-CN" dirty="0" smtClean="0"/>
              <a:t>返回</a:t>
            </a:r>
            <a:r>
              <a:rPr lang="zh-CN" altLang="en-US" dirty="0"/>
              <a:t>结果</a:t>
            </a:r>
            <a:r>
              <a:rPr lang="zh-CN" altLang="zh-CN" dirty="0" smtClean="0"/>
              <a:t>。 </a:t>
            </a:r>
            <a:r>
              <a:rPr lang="zh-CN" altLang="zh-CN" dirty="0"/>
              <a:t>而是需要创建</a:t>
            </a:r>
            <a:r>
              <a:rPr lang="en-US" altLang="zh-CN" dirty="0"/>
              <a:t>session</a:t>
            </a:r>
            <a:r>
              <a:rPr lang="zh-CN" altLang="zh-CN" dirty="0"/>
              <a:t>会话机制，包含</a:t>
            </a:r>
            <a:r>
              <a:rPr lang="en-US" altLang="zh-CN" dirty="0"/>
              <a:t>graph</a:t>
            </a:r>
            <a:r>
              <a:rPr lang="zh-CN" altLang="zh-CN" dirty="0"/>
              <a:t>的概念在里面，而且需要</a:t>
            </a:r>
            <a:r>
              <a:rPr lang="en-US" altLang="zh-CN" dirty="0" err="1"/>
              <a:t>session.run</a:t>
            </a:r>
            <a:r>
              <a:rPr lang="en-US" altLang="zh-CN" dirty="0"/>
              <a:t> </a:t>
            </a:r>
            <a:r>
              <a:rPr lang="zh-CN" altLang="zh-CN" dirty="0"/>
              <a:t>才能运行。 这种风格更像是一种硬件编程语言</a:t>
            </a:r>
            <a:r>
              <a:rPr lang="en-US" altLang="zh-CN" dirty="0"/>
              <a:t>VHDL</a:t>
            </a:r>
            <a:r>
              <a:rPr lang="zh-CN" altLang="zh-CN" dirty="0"/>
              <a:t>。</a:t>
            </a:r>
          </a:p>
          <a:p>
            <a:r>
              <a:rPr lang="zh-CN" altLang="en-US" dirty="0" smtClean="0"/>
              <a:t>与</a:t>
            </a:r>
            <a:r>
              <a:rPr lang="en-US" altLang="zh-CN" dirty="0" err="1" smtClean="0"/>
              <a:t>PyTorch</a:t>
            </a:r>
            <a:r>
              <a:rPr lang="zh-CN" altLang="zh-CN" dirty="0"/>
              <a:t>等一些简单</a:t>
            </a:r>
            <a:r>
              <a:rPr lang="zh-CN" altLang="zh-CN" dirty="0" smtClean="0"/>
              <a:t>的</a:t>
            </a:r>
            <a:r>
              <a:rPr lang="zh-CN" altLang="en-US" dirty="0" smtClean="0"/>
              <a:t>框架</a:t>
            </a:r>
            <a:r>
              <a:rPr lang="zh-CN" altLang="zh-CN" dirty="0" smtClean="0"/>
              <a:t>相比</a:t>
            </a:r>
            <a:r>
              <a:rPr lang="zh-CN" altLang="zh-CN" dirty="0"/>
              <a:t>，</a:t>
            </a:r>
            <a:r>
              <a:rPr lang="en-US" altLang="zh-CN" dirty="0"/>
              <a:t>TensorFlow1.0 </a:t>
            </a:r>
            <a:r>
              <a:rPr lang="zh-CN" altLang="zh-CN" dirty="0"/>
              <a:t>徒增了以上概念，用户使用起来非常的困扰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TensorFlow1.0</a:t>
            </a:r>
            <a:r>
              <a:rPr lang="zh-CN" altLang="zh-CN" dirty="0" smtClean="0"/>
              <a:t>调试</a:t>
            </a:r>
            <a:r>
              <a:rPr lang="zh-CN" altLang="zh-CN" dirty="0"/>
              <a:t>困难，</a:t>
            </a:r>
            <a:r>
              <a:rPr lang="en-US" altLang="zh-CN" dirty="0"/>
              <a:t>API</a:t>
            </a:r>
            <a:r>
              <a:rPr lang="zh-CN" altLang="zh-CN" dirty="0"/>
              <a:t>混乱，入门</a:t>
            </a:r>
            <a:r>
              <a:rPr lang="zh-CN" altLang="zh-CN" dirty="0" smtClean="0"/>
              <a:t>困难</a:t>
            </a:r>
            <a:r>
              <a:rPr lang="zh-CN" altLang="en-US" dirty="0" smtClean="0"/>
              <a:t>。</a:t>
            </a:r>
            <a:r>
              <a:rPr lang="zh-CN" altLang="zh-CN" dirty="0" smtClean="0"/>
              <a:t>入</a:t>
            </a:r>
            <a:r>
              <a:rPr lang="zh-CN" altLang="zh-CN" dirty="0"/>
              <a:t>了门使用起来依旧</a:t>
            </a:r>
            <a:r>
              <a:rPr lang="zh-CN" altLang="zh-CN" dirty="0" smtClean="0"/>
              <a:t>困</a:t>
            </a:r>
            <a:r>
              <a:rPr lang="zh-CN" altLang="en-US" dirty="0" smtClean="0"/>
              <a:t>难，</a:t>
            </a:r>
            <a:r>
              <a:rPr lang="zh-CN" altLang="zh-CN" dirty="0" smtClean="0"/>
              <a:t>导致</a:t>
            </a:r>
            <a:r>
              <a:rPr lang="zh-CN" altLang="zh-CN" dirty="0"/>
              <a:t>很多研究人员转向</a:t>
            </a:r>
            <a:r>
              <a:rPr lang="zh-CN" altLang="zh-CN" dirty="0" smtClean="0"/>
              <a:t>了</a:t>
            </a:r>
            <a:r>
              <a:rPr lang="en-US" altLang="zh-CN" dirty="0" err="1" smtClean="0"/>
              <a:t>PyTorch</a:t>
            </a:r>
            <a:r>
              <a:rPr lang="zh-CN" altLang="zh-CN" dirty="0"/>
              <a:t>。</a:t>
            </a:r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88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zh-CN" altLang="en-US" dirty="0"/>
              <a:t>前世</a:t>
            </a:r>
            <a:r>
              <a:rPr lang="zh-CN" altLang="en-US" dirty="0" smtClean="0"/>
              <a:t>今生：</a:t>
            </a:r>
            <a:r>
              <a:rPr lang="en-US" altLang="zh-CN" dirty="0" smtClean="0"/>
              <a:t>V2.0 coming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075832"/>
          </a:xfrm>
        </p:spPr>
        <p:txBody>
          <a:bodyPr/>
          <a:lstStyle/>
          <a:p>
            <a:r>
              <a:rPr lang="en-US" altLang="zh-CN" dirty="0" err="1" smtClean="0"/>
              <a:t>TF+Keras</a:t>
            </a:r>
            <a:r>
              <a:rPr lang="en-US" altLang="zh-CN" dirty="0" smtClean="0"/>
              <a:t>:</a:t>
            </a:r>
            <a:endParaRPr lang="zh-CN" altLang="zh-CN" dirty="0"/>
          </a:p>
          <a:p>
            <a:pPr marL="352425" lvl="1" indent="0">
              <a:buNone/>
            </a:pPr>
            <a:r>
              <a:rPr lang="zh-CN" altLang="zh-CN" dirty="0"/>
              <a:t>最大的</a:t>
            </a:r>
            <a:r>
              <a:rPr lang="zh-CN" altLang="zh-CN" dirty="0" smtClean="0"/>
              <a:t>特性</a:t>
            </a:r>
            <a:r>
              <a:rPr lang="en-US" altLang="zh-CN" dirty="0"/>
              <a:t>(</a:t>
            </a:r>
            <a:r>
              <a:rPr lang="en-US" altLang="zh-CN" dirty="0" smtClean="0"/>
              <a:t>Easy </a:t>
            </a:r>
            <a:r>
              <a:rPr lang="en-US" altLang="zh-CN" dirty="0"/>
              <a:t>to </a:t>
            </a:r>
            <a:r>
              <a:rPr lang="en-US" altLang="zh-CN" dirty="0" smtClean="0"/>
              <a:t>use): </a:t>
            </a:r>
            <a:r>
              <a:rPr lang="zh-CN" altLang="zh-CN" dirty="0" smtClean="0"/>
              <a:t>去掉</a:t>
            </a:r>
            <a:r>
              <a:rPr lang="zh-CN" altLang="zh-CN" dirty="0"/>
              <a:t>了</a:t>
            </a:r>
            <a:r>
              <a:rPr lang="en-US" altLang="zh-CN" dirty="0"/>
              <a:t>graph </a:t>
            </a:r>
            <a:r>
              <a:rPr lang="zh-CN" altLang="zh-CN" dirty="0"/>
              <a:t>和</a:t>
            </a:r>
            <a:r>
              <a:rPr lang="en-US" altLang="zh-CN" dirty="0"/>
              <a:t>session</a:t>
            </a:r>
            <a:r>
              <a:rPr lang="zh-CN" altLang="zh-CN" dirty="0" smtClean="0"/>
              <a:t>机制</a:t>
            </a:r>
            <a:r>
              <a:rPr lang="zh-CN" altLang="en-US" dirty="0" smtClean="0"/>
              <a:t>。</a:t>
            </a:r>
            <a:r>
              <a:rPr lang="zh-CN" altLang="zh-CN" dirty="0" smtClean="0"/>
              <a:t>变</a:t>
            </a:r>
            <a:r>
              <a:rPr lang="zh-CN" altLang="zh-CN" dirty="0"/>
              <a:t>的</a:t>
            </a:r>
            <a:r>
              <a:rPr lang="zh-CN" altLang="zh-CN" dirty="0" smtClean="0"/>
              <a:t>像</a:t>
            </a:r>
            <a:r>
              <a:rPr lang="en-US" altLang="zh-CN" dirty="0" smtClean="0"/>
              <a:t>Python</a:t>
            </a:r>
            <a:r>
              <a:rPr lang="zh-CN" altLang="zh-CN" dirty="0" smtClean="0"/>
              <a:t>，</a:t>
            </a:r>
            <a:r>
              <a:rPr lang="en-US" altLang="zh-CN" dirty="0" err="1" smtClean="0"/>
              <a:t>PyTorch</a:t>
            </a:r>
            <a:r>
              <a:rPr lang="zh-CN" altLang="zh-CN" dirty="0"/>
              <a:t>一样所见即所得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/>
              <a:t>主要改进点：</a:t>
            </a:r>
          </a:p>
          <a:p>
            <a:pPr lvl="1"/>
            <a:r>
              <a:rPr lang="en-US" altLang="zh-CN" dirty="0" err="1" smtClean="0"/>
              <a:t>Session.run</a:t>
            </a:r>
            <a:r>
              <a:rPr lang="zh-CN" altLang="en-US" dirty="0"/>
              <a:t>：</a:t>
            </a:r>
            <a:r>
              <a:rPr lang="zh-CN" altLang="zh-CN" dirty="0" smtClean="0"/>
              <a:t>图</a:t>
            </a:r>
            <a:r>
              <a:rPr lang="zh-CN" altLang="zh-CN" dirty="0"/>
              <a:t>和会话</a:t>
            </a:r>
            <a:r>
              <a:rPr lang="zh-CN" altLang="zh-CN" dirty="0" smtClean="0"/>
              <a:t>机制</a:t>
            </a:r>
            <a:r>
              <a:rPr lang="zh-CN" altLang="en-US" dirty="0" smtClean="0"/>
              <a:t>；</a:t>
            </a:r>
            <a:endParaRPr lang="en-US" altLang="zh-CN" dirty="0"/>
          </a:p>
          <a:p>
            <a:pPr lvl="1"/>
            <a:r>
              <a:rPr lang="en-US" altLang="zh-CN" dirty="0" err="1" smtClean="0"/>
              <a:t>Tf.control_dependencies</a:t>
            </a:r>
            <a:r>
              <a:rPr lang="zh-CN" altLang="en-US" dirty="0"/>
              <a:t>：</a:t>
            </a:r>
            <a:r>
              <a:rPr lang="zh-CN" altLang="zh-CN" dirty="0" smtClean="0"/>
              <a:t>实时控制</a:t>
            </a:r>
            <a:r>
              <a:rPr lang="zh-CN" altLang="zh-CN" dirty="0"/>
              <a:t>的</a:t>
            </a:r>
            <a:r>
              <a:rPr lang="zh-CN" altLang="zh-CN" dirty="0" smtClean="0"/>
              <a:t>概念</a:t>
            </a:r>
            <a:r>
              <a:rPr lang="zh-CN" altLang="en-US" dirty="0" smtClean="0"/>
              <a:t>；</a:t>
            </a:r>
            <a:endParaRPr lang="zh-CN" altLang="zh-CN" dirty="0"/>
          </a:p>
          <a:p>
            <a:pPr lvl="1"/>
            <a:r>
              <a:rPr lang="en-US" altLang="zh-CN" dirty="0" err="1" smtClean="0"/>
              <a:t>Tf.global_variables_initializer</a:t>
            </a:r>
            <a:r>
              <a:rPr lang="zh-CN" altLang="en-US" dirty="0" smtClean="0"/>
              <a:t>；</a:t>
            </a:r>
            <a:endParaRPr lang="zh-CN" altLang="zh-CN" dirty="0"/>
          </a:p>
          <a:p>
            <a:pPr lvl="1"/>
            <a:r>
              <a:rPr lang="en-US" altLang="zh-CN" dirty="0" err="1" smtClean="0"/>
              <a:t>Tf.cond</a:t>
            </a:r>
            <a:r>
              <a:rPr lang="zh-CN" altLang="en-US" dirty="0"/>
              <a:t>：</a:t>
            </a:r>
            <a:r>
              <a:rPr lang="zh-CN" altLang="zh-CN" dirty="0" smtClean="0"/>
              <a:t>分支</a:t>
            </a:r>
            <a:r>
              <a:rPr lang="zh-CN" altLang="zh-CN" dirty="0"/>
              <a:t>控制的</a:t>
            </a:r>
            <a:r>
              <a:rPr lang="zh-CN" altLang="zh-CN" dirty="0" smtClean="0"/>
              <a:t>概念原本</a:t>
            </a:r>
            <a:r>
              <a:rPr lang="zh-CN" altLang="zh-CN" dirty="0"/>
              <a:t>可以通过</a:t>
            </a:r>
            <a:r>
              <a:rPr lang="en-US" altLang="zh-CN" dirty="0"/>
              <a:t>python</a:t>
            </a:r>
            <a:r>
              <a:rPr lang="zh-CN" altLang="zh-CN" dirty="0"/>
              <a:t>中</a:t>
            </a:r>
            <a:r>
              <a:rPr lang="en-US" altLang="zh-CN" dirty="0"/>
              <a:t>if</a:t>
            </a:r>
            <a:r>
              <a:rPr lang="zh-CN" altLang="zh-CN" dirty="0"/>
              <a:t>，</a:t>
            </a:r>
            <a:r>
              <a:rPr lang="en-US" altLang="zh-CN" dirty="0"/>
              <a:t>else</a:t>
            </a:r>
            <a:r>
              <a:rPr lang="zh-CN" altLang="zh-CN" dirty="0"/>
              <a:t>等语句来</a:t>
            </a:r>
            <a:r>
              <a:rPr lang="zh-CN" altLang="zh-CN" dirty="0" smtClean="0"/>
              <a:t>完成</a:t>
            </a:r>
            <a:r>
              <a:rPr lang="zh-CN" altLang="en-US" dirty="0"/>
              <a:t>；</a:t>
            </a:r>
            <a:endParaRPr lang="zh-CN" altLang="zh-CN" dirty="0"/>
          </a:p>
          <a:p>
            <a:pPr lvl="1"/>
            <a:r>
              <a:rPr lang="en-US" altLang="zh-CN" dirty="0" err="1"/>
              <a:t>Tf.while_loop</a:t>
            </a:r>
            <a:r>
              <a:rPr lang="en-US" altLang="zh-CN" dirty="0"/>
              <a:t> 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98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zh-CN" altLang="en-US" dirty="0"/>
              <a:t>前世</a:t>
            </a:r>
            <a:r>
              <a:rPr lang="zh-CN" altLang="en-US" dirty="0" smtClean="0"/>
              <a:t>今生：</a:t>
            </a:r>
            <a:r>
              <a:rPr lang="en-US" altLang="zh-CN" dirty="0" smtClean="0"/>
              <a:t>V2.0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075832"/>
          </a:xfrm>
        </p:spPr>
        <p:txBody>
          <a:bodyPr/>
          <a:lstStyle/>
          <a:p>
            <a:r>
              <a:rPr lang="zh-CN" altLang="zh-CN" dirty="0" smtClean="0"/>
              <a:t>对比</a:t>
            </a:r>
            <a:r>
              <a:rPr lang="zh-CN" altLang="zh-CN" dirty="0"/>
              <a:t>发现</a:t>
            </a:r>
            <a:r>
              <a:rPr lang="zh-CN" altLang="zh-CN" dirty="0" smtClean="0"/>
              <a:t>跟</a:t>
            </a:r>
            <a:r>
              <a:rPr lang="en-US" altLang="zh-CN" dirty="0" err="1" smtClean="0"/>
              <a:t>PyTorch</a:t>
            </a:r>
            <a:r>
              <a:rPr lang="zh-CN" altLang="zh-CN" dirty="0"/>
              <a:t>的风格很</a:t>
            </a:r>
            <a:r>
              <a:rPr lang="zh-CN" altLang="zh-CN" dirty="0" smtClean="0"/>
              <a:t>相似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3683732" y="2240868"/>
          <a:ext cx="4419537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37"/>
              </a:tblGrid>
              <a:tr h="36023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import </a:t>
                      </a:r>
                      <a:r>
                        <a:rPr lang="en-US" altLang="zh-CN" sz="2000" b="0" kern="1200" dirty="0" err="1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TensorFlow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 as </a:t>
                      </a:r>
                      <a:r>
                        <a:rPr lang="en-US" altLang="zh-CN" sz="2000" b="0" kern="1200" dirty="0" err="1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tf</a:t>
                      </a:r>
                      <a:endParaRPr lang="zh-CN" altLang="zh-CN" sz="2000" b="0" kern="1200" dirty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77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a=</a:t>
                      </a:r>
                      <a:r>
                        <a:rPr lang="en-US" altLang="zh-CN" sz="2000" b="0" kern="1200" dirty="0" err="1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tf.constant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(1.)</a:t>
                      </a:r>
                      <a:endParaRPr lang="zh-CN" altLang="zh-CN" sz="2000" b="0" kern="1200" dirty="0" smtClean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778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b=</a:t>
                      </a:r>
                      <a:r>
                        <a:rPr lang="en-US" altLang="zh-CN" sz="2000" b="0" kern="1200" dirty="0" err="1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tf.constant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(3.)</a:t>
                      </a:r>
                      <a:endParaRPr lang="zh-CN" altLang="zh-CN" sz="2000" b="0" kern="1200" dirty="0" smtClean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c=</a:t>
                      </a:r>
                      <a:r>
                        <a:rPr lang="en-US" altLang="zh-CN" sz="2000" b="0" kern="1200" dirty="0" err="1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tf.add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altLang="zh-CN" sz="2000" b="0" kern="1200" dirty="0" err="1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a,b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</a:t>
                      </a:r>
                      <a:endParaRPr lang="zh-CN" altLang="zh-CN" sz="2000" b="0" kern="1200" dirty="0" smtClean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7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print(float(c))</a:t>
                      </a:r>
                      <a:endParaRPr lang="zh-CN" altLang="zh-CN" sz="2000" b="0" kern="1200" dirty="0" smtClean="0">
                        <a:solidFill>
                          <a:schemeClr val="dk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4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zh-CN" altLang="en-US" dirty="0" smtClean="0"/>
              <a:t>忘掉</a:t>
            </a:r>
            <a:r>
              <a:rPr lang="en-US" altLang="zh-CN" dirty="0" smtClean="0"/>
              <a:t>TensorFlow1.0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075832"/>
          </a:xfrm>
        </p:spPr>
        <p:txBody>
          <a:bodyPr/>
          <a:lstStyle/>
          <a:p>
            <a:r>
              <a:rPr lang="en-US" altLang="zh-CN" dirty="0" smtClean="0"/>
              <a:t>TensorFlow1.0</a:t>
            </a:r>
            <a:r>
              <a:rPr lang="zh-CN" altLang="zh-CN" dirty="0" smtClean="0"/>
              <a:t>会</a:t>
            </a:r>
            <a:r>
              <a:rPr lang="zh-CN" altLang="zh-CN" dirty="0"/>
              <a:t>将大量的时间花费在这些冗余的概念编写上，而忽略对深度学习算法的</a:t>
            </a:r>
            <a:r>
              <a:rPr lang="zh-CN" altLang="zh-CN" dirty="0" smtClean="0"/>
              <a:t>研究</a:t>
            </a:r>
            <a:r>
              <a:rPr lang="zh-CN" altLang="en-US" dirty="0" smtClean="0"/>
              <a:t>。诸如以下所列出的</a:t>
            </a:r>
            <a:r>
              <a:rPr lang="zh-CN" altLang="zh-CN" dirty="0" smtClean="0"/>
              <a:t>抽象</a:t>
            </a:r>
            <a:r>
              <a:rPr lang="zh-CN" altLang="zh-CN" dirty="0"/>
              <a:t>的概念将一去不复返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/>
              <a:t>计算图</a:t>
            </a:r>
            <a:r>
              <a:rPr lang="en-US" altLang="zh-CN" dirty="0"/>
              <a:t>Graph</a:t>
            </a:r>
            <a:endParaRPr lang="zh-CN" altLang="zh-CN" dirty="0"/>
          </a:p>
          <a:p>
            <a:pPr lvl="1"/>
            <a:r>
              <a:rPr lang="zh-CN" altLang="zh-CN" dirty="0"/>
              <a:t>会话</a:t>
            </a:r>
            <a:r>
              <a:rPr lang="en-US" altLang="zh-CN" dirty="0"/>
              <a:t>Session</a:t>
            </a:r>
            <a:endParaRPr lang="zh-CN" altLang="zh-CN" dirty="0"/>
          </a:p>
          <a:p>
            <a:pPr lvl="1"/>
            <a:r>
              <a:rPr lang="zh-CN" altLang="zh-CN" dirty="0"/>
              <a:t>变量管理</a:t>
            </a:r>
            <a:r>
              <a:rPr lang="en-US" altLang="zh-CN" dirty="0"/>
              <a:t>Variable Scope</a:t>
            </a:r>
            <a:r>
              <a:rPr lang="zh-CN" altLang="zh-CN" dirty="0"/>
              <a:t>与共享</a:t>
            </a:r>
            <a:r>
              <a:rPr lang="en-US" altLang="zh-CN" dirty="0"/>
              <a:t>reuse</a:t>
            </a:r>
            <a:endParaRPr lang="zh-CN" altLang="zh-CN" dirty="0"/>
          </a:p>
          <a:p>
            <a:pPr lvl="1"/>
            <a:r>
              <a:rPr lang="en-US" altLang="zh-CN" dirty="0"/>
              <a:t>Define-and-run</a:t>
            </a:r>
            <a:endParaRPr lang="zh-CN" altLang="zh-CN" dirty="0"/>
          </a:p>
          <a:p>
            <a:r>
              <a:rPr lang="zh-CN" altLang="zh-CN" dirty="0" smtClean="0"/>
              <a:t>本</a:t>
            </a:r>
            <a:r>
              <a:rPr lang="zh-CN" altLang="zh-CN" dirty="0"/>
              <a:t>课程假设你对</a:t>
            </a:r>
            <a:r>
              <a:rPr lang="en-US" altLang="zh-CN" dirty="0" err="1"/>
              <a:t>TensorFlow</a:t>
            </a:r>
            <a:r>
              <a:rPr lang="zh-CN" altLang="zh-CN" dirty="0"/>
              <a:t>一无所知，即使知道一些</a:t>
            </a:r>
            <a:r>
              <a:rPr lang="en-US" altLang="zh-CN" dirty="0"/>
              <a:t>TensorFlow1.0</a:t>
            </a:r>
            <a:r>
              <a:rPr lang="zh-CN" altLang="zh-CN" dirty="0"/>
              <a:t>中的概念，但是在</a:t>
            </a:r>
            <a:r>
              <a:rPr lang="en-US" altLang="zh-CN" dirty="0"/>
              <a:t>2.0</a:t>
            </a:r>
            <a:r>
              <a:rPr lang="zh-CN" altLang="zh-CN" dirty="0"/>
              <a:t>中基本上用不到。因此今后不需要</a:t>
            </a:r>
            <a:r>
              <a:rPr lang="zh-CN" altLang="zh-CN" dirty="0" smtClean="0"/>
              <a:t>我们</a:t>
            </a:r>
            <a:r>
              <a:rPr lang="zh-CN" altLang="en-US" dirty="0" smtClean="0"/>
              <a:t>对</a:t>
            </a:r>
            <a:r>
              <a:rPr lang="en-US" altLang="zh-CN" dirty="0" smtClean="0"/>
              <a:t>TensorFlow1.0</a:t>
            </a:r>
            <a:r>
              <a:rPr lang="zh-CN" altLang="zh-CN" dirty="0"/>
              <a:t>再进行学习和了解。</a:t>
            </a:r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584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TensorFlow2.0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075832"/>
          </a:xfrm>
        </p:spPr>
        <p:txBody>
          <a:bodyPr/>
          <a:lstStyle/>
          <a:p>
            <a:r>
              <a:rPr lang="en-US" altLang="zh-CN" dirty="0" smtClean="0"/>
              <a:t>TensorFlow2.0</a:t>
            </a:r>
            <a:r>
              <a:rPr lang="zh-CN" altLang="en-US" dirty="0" smtClean="0"/>
              <a:t>包括了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核心库，</a:t>
            </a:r>
            <a:r>
              <a:rPr lang="en-US" altLang="zh-CN" dirty="0" smtClean="0"/>
              <a:t>JavaScript, Lite, Extended</a:t>
            </a:r>
            <a:r>
              <a:rPr lang="zh-CN" altLang="en-US" dirty="0" smtClean="0"/>
              <a:t>。构成了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的一个完整的生态系统。</a:t>
            </a:r>
            <a:endParaRPr lang="en-US" altLang="zh-CN" dirty="0" smtClean="0"/>
          </a:p>
          <a:p>
            <a:r>
              <a:rPr lang="en-US" altLang="zh-CN" dirty="0" err="1" smtClean="0"/>
              <a:t>TensorFlow</a:t>
            </a:r>
            <a:r>
              <a:rPr lang="zh-CN" altLang="en-US" dirty="0"/>
              <a:t>核心</a:t>
            </a:r>
            <a:r>
              <a:rPr lang="zh-CN" altLang="en-US" dirty="0" smtClean="0"/>
              <a:t>库：</a:t>
            </a:r>
            <a:endParaRPr lang="en-US" altLang="zh-CN" dirty="0" smtClean="0"/>
          </a:p>
          <a:p>
            <a:pPr lvl="1"/>
            <a:r>
              <a:rPr lang="zh-CN" altLang="en-US" dirty="0"/>
              <a:t>使初学者和专家可以轻松的创建机器学习模型。</a:t>
            </a:r>
            <a:endParaRPr lang="en-US" altLang="zh-CN" dirty="0"/>
          </a:p>
          <a:p>
            <a:pPr lvl="1"/>
            <a:r>
              <a:rPr lang="en-US" altLang="zh-CN" dirty="0" err="1"/>
              <a:t>TensorFlow</a:t>
            </a:r>
            <a:r>
              <a:rPr lang="zh-CN" altLang="en-US" dirty="0"/>
              <a:t>的高级</a:t>
            </a:r>
            <a:r>
              <a:rPr lang="en-US" altLang="zh-CN" dirty="0"/>
              <a:t>API</a:t>
            </a:r>
            <a:r>
              <a:rPr lang="zh-CN" altLang="en-US" dirty="0"/>
              <a:t>基于</a:t>
            </a:r>
            <a:r>
              <a:rPr lang="en-US" altLang="zh-CN" dirty="0" err="1"/>
              <a:t>Keras</a:t>
            </a:r>
            <a:r>
              <a:rPr lang="en-US" altLang="zh-CN" dirty="0"/>
              <a:t> API</a:t>
            </a:r>
            <a:r>
              <a:rPr lang="zh-CN" altLang="en-US" dirty="0"/>
              <a:t>标准，用于定义和训练神经网络。</a:t>
            </a:r>
            <a:endParaRPr lang="en-US" altLang="zh-CN" dirty="0"/>
          </a:p>
          <a:p>
            <a:pPr lvl="1"/>
            <a:r>
              <a:rPr lang="en-US" altLang="zh-CN" dirty="0" err="1" smtClean="0"/>
              <a:t>Keras</a:t>
            </a:r>
            <a:r>
              <a:rPr lang="zh-CN" altLang="en-US" dirty="0" smtClean="0"/>
              <a:t>通过</a:t>
            </a:r>
            <a:r>
              <a:rPr lang="zh-CN" altLang="en-US" dirty="0"/>
              <a:t>用户友好的</a:t>
            </a:r>
            <a:r>
              <a:rPr lang="en-US" altLang="zh-CN" dirty="0"/>
              <a:t>API</a:t>
            </a:r>
            <a:r>
              <a:rPr lang="zh-CN" altLang="en-US" dirty="0"/>
              <a:t>实现快速原型设计，最先进的研究和生产。</a:t>
            </a:r>
            <a:endParaRPr lang="en-US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142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简介：</a:t>
            </a:r>
            <a:r>
              <a:rPr lang="en-US" altLang="zh-CN" dirty="0" smtClean="0"/>
              <a:t>For JavaScript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075832"/>
          </a:xfrm>
        </p:spPr>
        <p:txBody>
          <a:bodyPr/>
          <a:lstStyle/>
          <a:p>
            <a:r>
              <a:rPr lang="en-US" altLang="zh-CN" dirty="0" smtClean="0"/>
              <a:t>TensorFlow.js</a:t>
            </a:r>
            <a:r>
              <a:rPr lang="zh-CN" altLang="en-US" dirty="0" smtClean="0"/>
              <a:t>：是一个用于在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中开发和训练</a:t>
            </a:r>
            <a:r>
              <a:rPr lang="en-US" altLang="zh-CN" dirty="0" smtClean="0"/>
              <a:t>ML</a:t>
            </a:r>
            <a:r>
              <a:rPr lang="zh-CN" altLang="en-US" dirty="0" smtClean="0"/>
              <a:t>模型，并在浏览器或</a:t>
            </a:r>
            <a:r>
              <a:rPr lang="en-US" altLang="zh-CN" dirty="0" smtClean="0"/>
              <a:t>Node.js</a:t>
            </a:r>
            <a:r>
              <a:rPr lang="zh-CN" altLang="en-US" dirty="0" smtClean="0"/>
              <a:t>上部署的库。</a:t>
            </a:r>
            <a:endParaRPr lang="en-US" altLang="zh-CN" dirty="0" smtClean="0"/>
          </a:p>
          <a:p>
            <a:pPr lvl="1"/>
            <a:r>
              <a:rPr lang="zh-CN" altLang="en-US" dirty="0"/>
              <a:t>运行现有模型</a:t>
            </a:r>
            <a:r>
              <a:rPr lang="zh-CN" altLang="en-US" dirty="0" smtClean="0"/>
              <a:t>：使用官方</a:t>
            </a:r>
            <a:r>
              <a:rPr lang="en-US" altLang="zh-CN" dirty="0" smtClean="0"/>
              <a:t>TensorFlow.js</a:t>
            </a:r>
            <a:r>
              <a:rPr lang="zh-CN" altLang="en-US" dirty="0" smtClean="0"/>
              <a:t>模型或者转换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模型。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重新训练现有模型：使用</a:t>
            </a:r>
            <a:r>
              <a:rPr lang="en-US" altLang="zh-CN" dirty="0" smtClean="0"/>
              <a:t>Transfer Learning</a:t>
            </a:r>
            <a:r>
              <a:rPr lang="zh-CN" altLang="en-US" dirty="0" smtClean="0"/>
              <a:t>自定义模型。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ML</a:t>
            </a:r>
            <a:r>
              <a:rPr lang="zh-CN" altLang="en-US" dirty="0" smtClean="0"/>
              <a:t>：使用灵活直观的</a:t>
            </a:r>
            <a:r>
              <a:rPr lang="en-US" altLang="zh-CN" dirty="0" smtClean="0"/>
              <a:t>API</a:t>
            </a:r>
            <a:r>
              <a:rPr lang="zh-CN" altLang="en-US" dirty="0" smtClean="0"/>
              <a:t>直接在</a:t>
            </a:r>
            <a:r>
              <a:rPr lang="en-US" altLang="zh-CN" dirty="0" smtClean="0"/>
              <a:t>JavaScript</a:t>
            </a:r>
            <a:r>
              <a:rPr lang="zh-CN" altLang="en-US" dirty="0" smtClean="0"/>
              <a:t>中构建和训练模型，</a:t>
            </a:r>
            <a:r>
              <a:rPr lang="en-US" altLang="zh-CN" dirty="0" smtClean="0"/>
              <a:t>TensorFlow.js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183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简介：</a:t>
            </a:r>
            <a:r>
              <a:rPr lang="en-US" altLang="zh-CN" dirty="0" err="1" smtClean="0"/>
              <a:t>TensorFlow</a:t>
            </a:r>
            <a:r>
              <a:rPr lang="en-US" altLang="zh-CN" dirty="0" smtClean="0"/>
              <a:t> Lite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075832"/>
          </a:xfrm>
        </p:spPr>
        <p:txBody>
          <a:bodyPr/>
          <a:lstStyle/>
          <a:p>
            <a:r>
              <a:rPr lang="en-US" altLang="zh-CN" dirty="0" err="1" smtClean="0"/>
              <a:t>TensorFlow</a:t>
            </a:r>
            <a:r>
              <a:rPr lang="en-US" altLang="zh-CN" dirty="0" smtClean="0"/>
              <a:t> Lite</a:t>
            </a:r>
            <a:r>
              <a:rPr lang="zh-CN" altLang="en-US" dirty="0" smtClean="0"/>
              <a:t>：是一个用于设备推理的开源深度学习框架。它可以满足在移动和物联网设备上部署机器学习模型。</a:t>
            </a:r>
            <a:endParaRPr lang="en-US" altLang="zh-CN" dirty="0" smtClean="0"/>
          </a:p>
          <a:p>
            <a:pPr lvl="1"/>
            <a:r>
              <a:rPr lang="zh-CN" altLang="en-US" dirty="0"/>
              <a:t>选择一个</a:t>
            </a:r>
            <a:r>
              <a:rPr lang="zh-CN" altLang="en-US" dirty="0" smtClean="0"/>
              <a:t>模型：选择新模型或者重新训练现有模型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兑换：使用</a:t>
            </a:r>
            <a:r>
              <a:rPr lang="en-US" altLang="zh-CN" dirty="0" err="1" smtClean="0"/>
              <a:t>TensorFlow</a:t>
            </a:r>
            <a:r>
              <a:rPr lang="en-US" altLang="zh-CN" dirty="0"/>
              <a:t> </a:t>
            </a:r>
            <a:r>
              <a:rPr lang="en-US" altLang="zh-CN" dirty="0" smtClean="0"/>
              <a:t>Lite</a:t>
            </a:r>
            <a:r>
              <a:rPr lang="zh-CN" altLang="en-US" dirty="0" smtClean="0"/>
              <a:t>转换器将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模型转换为压缩的平缓冲区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部署：获取压缩的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tflite</a:t>
            </a:r>
            <a:r>
              <a:rPr lang="zh-CN" altLang="en-US" dirty="0" smtClean="0"/>
              <a:t>文件并将其加载到移动或嵌入式设备中。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优化：通过将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位浮点数转换为更高效的</a:t>
            </a:r>
            <a:r>
              <a:rPr lang="en-US" altLang="zh-CN" dirty="0" smtClean="0"/>
              <a:t>8</a:t>
            </a:r>
            <a:r>
              <a:rPr lang="zh-CN" altLang="en-US" dirty="0" smtClean="0"/>
              <a:t>位整数或在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上运行来进行量化。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832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简介：</a:t>
            </a:r>
            <a:r>
              <a:rPr lang="en-US" altLang="zh-CN" dirty="0" err="1" smtClean="0"/>
              <a:t>TensorFlow</a:t>
            </a:r>
            <a:r>
              <a:rPr lang="en-US" altLang="zh-CN" dirty="0" smtClean="0"/>
              <a:t> Extended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075832"/>
          </a:xfrm>
        </p:spPr>
        <p:txBody>
          <a:bodyPr/>
          <a:lstStyle/>
          <a:p>
            <a:r>
              <a:rPr lang="en-US" altLang="zh-CN" dirty="0" err="1" smtClean="0"/>
              <a:t>TensorFlow</a:t>
            </a:r>
            <a:r>
              <a:rPr lang="en-US" altLang="zh-CN" dirty="0" smtClean="0"/>
              <a:t> Extended (TFX)</a:t>
            </a:r>
            <a:r>
              <a:rPr lang="zh-CN" altLang="en-US" dirty="0" smtClean="0"/>
              <a:t>：是用于部署生产</a:t>
            </a:r>
            <a:r>
              <a:rPr lang="en-US" altLang="zh-CN" dirty="0" smtClean="0"/>
              <a:t>ML</a:t>
            </a:r>
            <a:r>
              <a:rPr lang="zh-CN" altLang="en-US" dirty="0" smtClean="0"/>
              <a:t>管道的端到端平台，当训练好的模型准备从研究转移到生产时，使用</a:t>
            </a:r>
            <a:r>
              <a:rPr lang="en-US" altLang="zh-CN" dirty="0" smtClean="0"/>
              <a:t>TFX</a:t>
            </a:r>
            <a:r>
              <a:rPr lang="zh-CN" altLang="en-US" dirty="0" smtClean="0"/>
              <a:t>创建和管理生产管道。 </a:t>
            </a:r>
            <a:endParaRPr lang="en-US" altLang="zh-CN" dirty="0" smtClean="0"/>
          </a:p>
          <a:p>
            <a:pPr lvl="1"/>
            <a:r>
              <a:rPr lang="en-US" altLang="zh-CN" dirty="0" err="1"/>
              <a:t>TensorFlow</a:t>
            </a:r>
            <a:r>
              <a:rPr lang="zh-CN" altLang="en-US" dirty="0"/>
              <a:t>数据</a:t>
            </a:r>
            <a:r>
              <a:rPr lang="zh-CN" altLang="en-US" dirty="0" smtClean="0"/>
              <a:t>验证</a:t>
            </a:r>
            <a:r>
              <a:rPr lang="zh-CN" altLang="en-US" dirty="0"/>
              <a:t>：</a:t>
            </a:r>
            <a:r>
              <a:rPr lang="en-US" altLang="zh-CN" dirty="0" smtClean="0"/>
              <a:t>TFDV</a:t>
            </a:r>
            <a:r>
              <a:rPr lang="zh-CN" altLang="en-US" dirty="0" smtClean="0"/>
              <a:t>可帮助开发人员大规模了解，验证和监控其</a:t>
            </a:r>
            <a:r>
              <a:rPr lang="en-US" altLang="zh-CN" dirty="0" smtClean="0"/>
              <a:t>ML</a:t>
            </a:r>
            <a:r>
              <a:rPr lang="zh-CN" altLang="en-US" dirty="0" smtClean="0"/>
              <a:t>数据。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TensorFlow</a:t>
            </a:r>
            <a:r>
              <a:rPr lang="zh-CN" altLang="en-US" dirty="0" smtClean="0"/>
              <a:t>变换：将数据预处理成合适的格式。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TensorFlow</a:t>
            </a:r>
            <a:r>
              <a:rPr lang="zh-CN" altLang="en-US" dirty="0" smtClean="0"/>
              <a:t>模型分析：</a:t>
            </a:r>
            <a:r>
              <a:rPr lang="en-US" altLang="zh-CN" dirty="0" smtClean="0"/>
              <a:t>TFMA</a:t>
            </a:r>
            <a:r>
              <a:rPr lang="zh-CN" altLang="en-US" dirty="0" smtClean="0"/>
              <a:t>使开发人员能够计算和可视化模型的评估指标。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TensorFlow</a:t>
            </a:r>
            <a:r>
              <a:rPr lang="zh-CN" altLang="en-US" dirty="0" smtClean="0"/>
              <a:t>服务：轻松部署新算法和实验，同时保持相同的服务器架构和</a:t>
            </a:r>
            <a:r>
              <a:rPr lang="en-US" altLang="zh-CN" dirty="0" smtClean="0"/>
              <a:t>API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endParaRPr lang="zh-CN" altLang="zh-CN" dirty="0" smtClean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980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6AD9DA24-5B66-4453-B135-6056797D82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2662" y="1233488"/>
            <a:ext cx="10488421" cy="4679788"/>
          </a:xfrm>
        </p:spPr>
        <p:txBody>
          <a:bodyPr/>
          <a:lstStyle/>
          <a:p>
            <a:r>
              <a:rPr lang="zh-CN" altLang="zh-CN" dirty="0" smtClean="0"/>
              <a:t>机器学习</a:t>
            </a:r>
            <a:r>
              <a:rPr lang="zh-CN" altLang="zh-CN" dirty="0"/>
              <a:t>和深度学习对数学要求很高，因此对于软件开发者来说，通过使用</a:t>
            </a:r>
            <a:r>
              <a:rPr lang="en-US" altLang="zh-CN" dirty="0" err="1"/>
              <a:t>TensorFlow</a:t>
            </a:r>
            <a:r>
              <a:rPr lang="zh-CN" altLang="zh-CN" dirty="0"/>
              <a:t>来快速掌握机器学习尤其是深度学习知识便成为一条捷径。</a:t>
            </a:r>
          </a:p>
          <a:p>
            <a:r>
              <a:rPr lang="zh-CN" altLang="zh-CN" dirty="0"/>
              <a:t>本章内容将主要学习使用</a:t>
            </a:r>
            <a:r>
              <a:rPr lang="en-US" altLang="zh-CN" dirty="0" err="1"/>
              <a:t>TensorFlow</a:t>
            </a:r>
            <a:r>
              <a:rPr lang="zh-CN" altLang="zh-CN" dirty="0"/>
              <a:t>和</a:t>
            </a:r>
            <a:r>
              <a:rPr lang="en-US" altLang="zh-CN" dirty="0" err="1"/>
              <a:t>keras</a:t>
            </a:r>
            <a:r>
              <a:rPr lang="zh-CN" altLang="zh-CN" dirty="0"/>
              <a:t>这两个工具</a:t>
            </a:r>
            <a:r>
              <a:rPr lang="zh-CN" altLang="zh-CN" dirty="0" smtClean="0"/>
              <a:t>将机器学习</a:t>
            </a:r>
            <a:r>
              <a:rPr lang="zh-CN" altLang="zh-CN" dirty="0"/>
              <a:t>和深度学习中的很多复杂的细节封装起来。因此我们可能不需要掌握所有这些知识就能开始关于</a:t>
            </a:r>
            <a:r>
              <a:rPr lang="en-US" altLang="zh-CN" dirty="0"/>
              <a:t>AI</a:t>
            </a:r>
            <a:r>
              <a:rPr lang="zh-CN" altLang="zh-CN" dirty="0"/>
              <a:t>的项目开发。</a:t>
            </a:r>
          </a:p>
          <a:p>
            <a:r>
              <a:rPr lang="zh-CN" altLang="zh-CN" dirty="0"/>
              <a:t>本章课程同样不会涉及复杂的数学推导和技术</a:t>
            </a:r>
            <a:r>
              <a:rPr lang="zh-CN" altLang="zh-CN" dirty="0" smtClean="0"/>
              <a:t>知识</a:t>
            </a:r>
            <a:r>
              <a:rPr lang="zh-CN" altLang="en-US" dirty="0"/>
              <a:t>。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486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zh-CN" altLang="en-US" dirty="0" smtClean="0"/>
              <a:t>为什么使用</a:t>
            </a:r>
            <a:r>
              <a:rPr lang="en-US" altLang="zh-CN" dirty="0" err="1" smtClean="0"/>
              <a:t>TensorFlow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075832"/>
          </a:xfrm>
        </p:spPr>
        <p:txBody>
          <a:bodyPr/>
          <a:lstStyle/>
          <a:p>
            <a:r>
              <a:rPr lang="en-US" altLang="zh-CN" dirty="0" err="1" smtClean="0"/>
              <a:t>TensorFlow</a:t>
            </a:r>
            <a:r>
              <a:rPr lang="zh-CN" altLang="en-US" dirty="0" smtClean="0"/>
              <a:t>最为当下最流行的框架主要因为一下几个优势：</a:t>
            </a:r>
            <a:endParaRPr lang="en-US" altLang="zh-CN" dirty="0" smtClean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GPU</a:t>
            </a:r>
            <a:r>
              <a:rPr lang="zh-CN" altLang="en-US" dirty="0"/>
              <a:t>加速</a:t>
            </a:r>
            <a:endParaRPr lang="zh-CN" altLang="zh-CN" dirty="0"/>
          </a:p>
          <a:p>
            <a:pPr lvl="1"/>
            <a:r>
              <a:rPr lang="zh-CN" altLang="en-US" dirty="0"/>
              <a:t>支持自动求导</a:t>
            </a:r>
            <a:endParaRPr lang="en-US" altLang="zh-CN" dirty="0"/>
          </a:p>
          <a:p>
            <a:pPr lvl="1"/>
            <a:r>
              <a:rPr lang="zh-CN" altLang="en-US" dirty="0"/>
              <a:t>深度学习</a:t>
            </a:r>
            <a:r>
              <a:rPr lang="en-US" altLang="zh-CN" dirty="0"/>
              <a:t>API</a:t>
            </a:r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867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：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加速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358172" cy="5075832"/>
          </a:xfrm>
        </p:spPr>
        <p:txBody>
          <a:bodyPr/>
          <a:lstStyle/>
          <a:p>
            <a:r>
              <a:rPr lang="zh-CN" altLang="en-US" dirty="0" smtClean="0"/>
              <a:t>支持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加速：</a:t>
            </a:r>
            <a:r>
              <a:rPr lang="zh-CN" altLang="zh-CN" dirty="0"/>
              <a:t>对矩阵的加减乘除有一个并行的运算加速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982663" y="1826578"/>
          <a:ext cx="4913468" cy="1330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3468"/>
              </a:tblGrid>
              <a:tr h="332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tf.device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(‘/cpu:0’): </a:t>
                      </a:r>
                      <a:endParaRPr lang="zh-CN" altLang="zh-CN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2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cpu_a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tf.random.normal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([10000, 1000])</a:t>
                      </a:r>
                      <a:endParaRPr lang="zh-CN" altLang="zh-CN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2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cpu_b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tf.random.normal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([1000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2000])</a:t>
                      </a:r>
                      <a:endParaRPr lang="zh-CN" altLang="zh-CN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25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print(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cpu_a.device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cpu_b.device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zh-CN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6096000" y="1826578"/>
          <a:ext cx="5030425" cy="1314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0425"/>
              </a:tblGrid>
              <a:tr h="3285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tf.device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(‘/gpu:0’):</a:t>
                      </a:r>
                      <a:endParaRPr lang="zh-CN" altLang="zh-CN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85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cpu_a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tf.random.normal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([10000, 1000])</a:t>
                      </a:r>
                      <a:endParaRPr lang="zh-CN" altLang="zh-CN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85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cpu_b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tf.random.normal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([1000, 2000])</a:t>
                      </a:r>
                      <a:endParaRPr lang="zh-CN" altLang="zh-CN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85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print(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gpu_a.device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gpu_b.device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zh-CN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982663" y="3156742"/>
          <a:ext cx="4913468" cy="1316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3468"/>
              </a:tblGrid>
              <a:tr h="329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cpu_run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():	</a:t>
                      </a:r>
                      <a:endParaRPr lang="zh-CN" altLang="zh-CN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9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with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tf.device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(‘/cpu:0’):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9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c =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tf.matmul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cpu_a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cpu_b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   #</a:t>
                      </a:r>
                      <a:r>
                        <a:rPr lang="zh-CN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矩阵相乘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9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return c</a:t>
                      </a:r>
                      <a:endParaRPr lang="zh-CN" altLang="zh-CN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6095999" y="3156742"/>
          <a:ext cx="5030425" cy="1280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0425"/>
              </a:tblGrid>
              <a:tr h="3200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gpu_run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():	</a:t>
                      </a:r>
                      <a:endParaRPr lang="zh-CN" altLang="zh-CN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00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with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tf.device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(‘/gpu:0’):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00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c =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tf.matmul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gpu_a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gpu_b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   #</a:t>
                      </a:r>
                      <a:r>
                        <a:rPr lang="zh-CN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矩阵相乘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00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return c</a:t>
                      </a:r>
                      <a:endParaRPr lang="zh-CN" altLang="zh-CN" sz="1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982663" y="4473118"/>
          <a:ext cx="4923056" cy="1908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3056"/>
              </a:tblGrid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#warm up :</a:t>
                      </a:r>
                      <a:r>
                        <a:rPr lang="zh-CN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主要针对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GPU</a:t>
                      </a:r>
                      <a:r>
                        <a:rPr lang="zh-CN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的一个热身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cpu_time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timeit.timeit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cpu_run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number=10)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3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gpu_time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timeit.timeit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gpu_run,number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=10) 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6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print(‘warm up:’,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cpu_time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gpu_time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warm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up: 4.0325140000  0.241610318000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6093650" y="4473119"/>
          <a:ext cx="5032774" cy="19168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2774"/>
              </a:tblGrid>
              <a:tr h="2988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#Run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time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88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cpu_time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timeit.timeit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cpu_run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number=10)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88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gpu_time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timeit.timeit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gpu_run,number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=10)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88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print(‘Run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time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:’,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cpu_time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gpu_time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88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2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time: 4.121906190999  0.00104643999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7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：自动求导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4793"/>
            <a:ext cx="10358172" cy="5075832"/>
          </a:xfrm>
        </p:spPr>
        <p:txBody>
          <a:bodyPr/>
          <a:lstStyle/>
          <a:p>
            <a:r>
              <a:rPr lang="en-US" altLang="zh-CN" dirty="0" err="1" smtClean="0"/>
              <a:t>TensorFlow</a:t>
            </a:r>
            <a:r>
              <a:rPr lang="zh-CN" altLang="en-US" dirty="0" smtClean="0"/>
              <a:t>框架的另一个优势就是自动求导：</a:t>
            </a:r>
            <a:endParaRPr lang="en-US" altLang="zh-CN" dirty="0" smtClean="0"/>
          </a:p>
          <a:p>
            <a:endParaRPr lang="zh-CN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982663" y="2024844"/>
          <a:ext cx="4069221" cy="156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9221"/>
              </a:tblGrid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Import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tensorflow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as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tf.constant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(1.)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tf.constant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(2.)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tf.constant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(3.)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tf.cosntant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(4.)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982663" y="3716338"/>
          <a:ext cx="4069221" cy="156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9221"/>
              </a:tblGrid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tf.GradientTape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 as tape: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tape.watch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a,b,c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y=a**2*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x+b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x+c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/da, 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/dc] = 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tape.gradient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(y,[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a,b,c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zh-CN" altLang="zh-CN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Print(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da,dy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db,dy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/dc)</a:t>
                      </a:r>
                      <a:endParaRPr lang="zh-CN" altLang="zh-CN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6085095" y="3068960"/>
          <a:ext cx="3924436" cy="156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436"/>
              </a:tblGrid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(4.0, shape(),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=float32) 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(1.0,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shape(),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=float32)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(1.0, shape(),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dtpye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=float32)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50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：深度学习</a:t>
            </a:r>
            <a:r>
              <a:rPr lang="en-US" altLang="zh-CN" dirty="0" smtClean="0"/>
              <a:t>API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075832"/>
          </a:xfrm>
        </p:spPr>
        <p:txBody>
          <a:bodyPr/>
          <a:lstStyle/>
          <a:p>
            <a:r>
              <a:rPr lang="en-US" altLang="zh-CN" dirty="0" err="1" smtClean="0"/>
              <a:t>TensorFlow</a:t>
            </a:r>
            <a:r>
              <a:rPr lang="zh-CN" altLang="en-US" dirty="0" smtClean="0"/>
              <a:t>框架提供大量深度学习</a:t>
            </a:r>
            <a:r>
              <a:rPr lang="en-US" altLang="zh-CN" dirty="0" smtClean="0"/>
              <a:t>API</a:t>
            </a:r>
            <a:r>
              <a:rPr lang="zh-CN" altLang="en-US" dirty="0" smtClean="0"/>
              <a:t>：                                   </a:t>
            </a:r>
            <a:endParaRPr lang="en-US" altLang="zh-CN" dirty="0" smtClean="0"/>
          </a:p>
          <a:p>
            <a:pPr lvl="1"/>
            <a:r>
              <a:rPr lang="en-US" altLang="zh-CN" dirty="0" err="1"/>
              <a:t>tf.matmul</a:t>
            </a:r>
            <a:r>
              <a:rPr lang="en-US" altLang="zh-CN" dirty="0"/>
              <a:t>                          </a:t>
            </a:r>
            <a:r>
              <a:rPr lang="en-US" altLang="zh-CN" dirty="0" smtClean="0"/>
              <a:t>     </a:t>
            </a:r>
            <a:endParaRPr lang="zh-CN" altLang="zh-CN" dirty="0"/>
          </a:p>
          <a:p>
            <a:pPr lvl="1"/>
            <a:r>
              <a:rPr lang="en-US" altLang="zh-CN" dirty="0"/>
              <a:t>tf.nn.conv2d</a:t>
            </a:r>
            <a:endParaRPr lang="zh-CN" altLang="zh-CN" dirty="0"/>
          </a:p>
          <a:p>
            <a:pPr lvl="1"/>
            <a:r>
              <a:rPr lang="en-US" altLang="zh-CN" dirty="0" err="1"/>
              <a:t>tf.nn.relu</a:t>
            </a:r>
            <a:endParaRPr lang="zh-CN" altLang="zh-CN" dirty="0"/>
          </a:p>
          <a:p>
            <a:pPr lvl="1"/>
            <a:r>
              <a:rPr lang="en-US" altLang="zh-CN" dirty="0"/>
              <a:t>tf.nn.maxpool2d</a:t>
            </a:r>
            <a:endParaRPr lang="zh-CN" altLang="zh-CN" dirty="0"/>
          </a:p>
          <a:p>
            <a:pPr lvl="1"/>
            <a:r>
              <a:rPr lang="en-US" altLang="zh-CN" dirty="0" err="1"/>
              <a:t>tf.nn.sigmoid</a:t>
            </a:r>
            <a:endParaRPr lang="zh-CN" altLang="zh-CN" dirty="0"/>
          </a:p>
          <a:p>
            <a:pPr lvl="1"/>
            <a:r>
              <a:rPr lang="en-US" altLang="zh-CN" dirty="0" err="1"/>
              <a:t>tf.nn.softmax</a:t>
            </a:r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6096000" y="1808820"/>
            <a:ext cx="4572508" cy="392443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54050" lvl="1" indent="-252413" defTabSz="801688" fontAlgn="base">
              <a:lnSpc>
                <a:spcPct val="140000"/>
              </a:lnSpc>
              <a:spcBef>
                <a:spcPct val="30000"/>
              </a:spcBef>
              <a:buClr>
                <a:schemeClr val="tx1"/>
              </a:buClr>
              <a:buSzPct val="50000"/>
              <a:buFont typeface="Wingdings" pitchFamily="2" charset="2"/>
              <a:buChar char="p"/>
            </a:pPr>
            <a:r>
              <a:rPr lang="en-US" altLang="zh-CN" sz="2000" dirty="0" err="1">
                <a:latin typeface="+mn-lt"/>
                <a:ea typeface="+mn-ea"/>
              </a:rPr>
              <a:t>layers.Dense</a:t>
            </a:r>
            <a:endParaRPr lang="zh-CN" altLang="zh-CN" sz="2000" dirty="0">
              <a:latin typeface="+mn-lt"/>
              <a:ea typeface="+mn-ea"/>
            </a:endParaRPr>
          </a:p>
          <a:p>
            <a:pPr marL="654050" lvl="1" indent="-252413" defTabSz="801688" fontAlgn="base">
              <a:lnSpc>
                <a:spcPct val="140000"/>
              </a:lnSpc>
              <a:spcBef>
                <a:spcPct val="30000"/>
              </a:spcBef>
              <a:buClr>
                <a:schemeClr val="tx1"/>
              </a:buClr>
              <a:buSzPct val="50000"/>
              <a:buFont typeface="Wingdings" pitchFamily="2" charset="2"/>
              <a:buChar char="p"/>
            </a:pPr>
            <a:r>
              <a:rPr lang="en-US" altLang="zh-CN" sz="2000" dirty="0">
                <a:latin typeface="+mn-lt"/>
                <a:ea typeface="+mn-ea"/>
              </a:rPr>
              <a:t>layers.Conv2D</a:t>
            </a:r>
            <a:endParaRPr lang="zh-CN" altLang="zh-CN" sz="2000" dirty="0">
              <a:latin typeface="+mn-lt"/>
              <a:ea typeface="+mn-ea"/>
            </a:endParaRPr>
          </a:p>
          <a:p>
            <a:pPr marL="654050" lvl="1" indent="-252413" defTabSz="801688" fontAlgn="base">
              <a:lnSpc>
                <a:spcPct val="140000"/>
              </a:lnSpc>
              <a:spcBef>
                <a:spcPct val="30000"/>
              </a:spcBef>
              <a:buClr>
                <a:schemeClr val="tx1"/>
              </a:buClr>
              <a:buSzPct val="50000"/>
              <a:buFont typeface="Wingdings" pitchFamily="2" charset="2"/>
              <a:buChar char="p"/>
            </a:pPr>
            <a:r>
              <a:rPr lang="en-US" altLang="zh-CN" sz="2000" dirty="0" err="1">
                <a:latin typeface="+mn-lt"/>
                <a:ea typeface="+mn-ea"/>
              </a:rPr>
              <a:t>layers.LSTM</a:t>
            </a:r>
            <a:endParaRPr lang="zh-CN" altLang="zh-CN" sz="2000" dirty="0">
              <a:latin typeface="+mn-lt"/>
              <a:ea typeface="+mn-ea"/>
            </a:endParaRPr>
          </a:p>
          <a:p>
            <a:pPr marL="654050" lvl="1" indent="-252413" defTabSz="801688" fontAlgn="base">
              <a:lnSpc>
                <a:spcPct val="140000"/>
              </a:lnSpc>
              <a:spcBef>
                <a:spcPct val="30000"/>
              </a:spcBef>
              <a:buClr>
                <a:schemeClr val="tx1"/>
              </a:buClr>
              <a:buSzPct val="50000"/>
              <a:buFont typeface="Wingdings" pitchFamily="2" charset="2"/>
              <a:buChar char="p"/>
            </a:pPr>
            <a:r>
              <a:rPr lang="en-US" altLang="zh-CN" sz="2000" dirty="0" err="1">
                <a:latin typeface="+mn-lt"/>
                <a:ea typeface="+mn-ea"/>
              </a:rPr>
              <a:t>layers.ReLU</a:t>
            </a:r>
            <a:endParaRPr lang="zh-CN" altLang="zh-CN" sz="2000" dirty="0">
              <a:latin typeface="+mn-lt"/>
              <a:ea typeface="+mn-ea"/>
            </a:endParaRPr>
          </a:p>
          <a:p>
            <a:pPr marL="654050" lvl="1" indent="-252413" defTabSz="801688" fontAlgn="base">
              <a:lnSpc>
                <a:spcPct val="140000"/>
              </a:lnSpc>
              <a:spcBef>
                <a:spcPct val="30000"/>
              </a:spcBef>
              <a:buClr>
                <a:schemeClr val="tx1"/>
              </a:buClr>
              <a:buSzPct val="50000"/>
              <a:buFont typeface="Wingdings" pitchFamily="2" charset="2"/>
              <a:buChar char="p"/>
            </a:pPr>
            <a:r>
              <a:rPr lang="en-US" altLang="zh-CN" sz="2000" dirty="0">
                <a:latin typeface="+mn-lt"/>
                <a:ea typeface="+mn-ea"/>
              </a:rPr>
              <a:t>layers.MaxPool2D</a:t>
            </a:r>
            <a:endParaRPr lang="zh-CN" altLang="zh-CN" sz="20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16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982663" y="1233487"/>
            <a:ext cx="10488420" cy="4680000"/>
          </a:xfrm>
        </p:spPr>
        <p:txBody>
          <a:bodyPr/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TensorFlow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框架介绍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b="1" dirty="0"/>
              <a:t>TensorFlow2.0</a:t>
            </a:r>
            <a:r>
              <a:rPr lang="zh-CN" altLang="en-US" b="1" dirty="0"/>
              <a:t>基础操作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TensorFlow2.0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高阶操作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TensorFlow2.0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中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Keras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高层接口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TensorFlow2.0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实战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92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Tensorflow2.0 </a:t>
            </a:r>
            <a:r>
              <a:rPr lang="zh-CN" altLang="en-US" dirty="0" smtClean="0"/>
              <a:t>基础操作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075832"/>
          </a:xfrm>
        </p:spPr>
        <p:txBody>
          <a:bodyPr/>
          <a:lstStyle/>
          <a:p>
            <a:r>
              <a:rPr lang="zh-CN" altLang="en-US" dirty="0" smtClean="0"/>
              <a:t>数据类型</a:t>
            </a:r>
            <a:endParaRPr lang="en-US" altLang="zh-CN" dirty="0" smtClean="0"/>
          </a:p>
          <a:p>
            <a:r>
              <a:rPr lang="zh-CN" altLang="en-US" dirty="0" smtClean="0"/>
              <a:t>创建</a:t>
            </a:r>
            <a:r>
              <a:rPr lang="en-US" altLang="zh-CN" dirty="0" smtClean="0"/>
              <a:t>tensor</a:t>
            </a:r>
          </a:p>
          <a:p>
            <a:r>
              <a:rPr lang="zh-CN" altLang="en-US" dirty="0" smtClean="0"/>
              <a:t>索引和切片</a:t>
            </a:r>
            <a:endParaRPr lang="en-US" altLang="zh-CN" dirty="0" smtClean="0"/>
          </a:p>
          <a:p>
            <a:r>
              <a:rPr lang="zh-CN" altLang="en-US" dirty="0"/>
              <a:t>维</a:t>
            </a:r>
            <a:r>
              <a:rPr lang="zh-CN" altLang="en-US" dirty="0" smtClean="0"/>
              <a:t>度变换</a:t>
            </a:r>
            <a:endParaRPr lang="en-US" altLang="zh-CN" dirty="0" smtClean="0"/>
          </a:p>
          <a:p>
            <a:r>
              <a:rPr lang="en-US" altLang="zh-CN" dirty="0" err="1" smtClean="0"/>
              <a:t>Broadingcasting</a:t>
            </a:r>
            <a:endParaRPr lang="en-US" altLang="zh-CN" dirty="0" smtClean="0"/>
          </a:p>
          <a:p>
            <a:r>
              <a:rPr lang="zh-CN" altLang="en-US" dirty="0" smtClean="0"/>
              <a:t>数学运算</a:t>
            </a:r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328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zh-CN" altLang="en-US" dirty="0" smtClean="0"/>
              <a:t>数据类型：</a:t>
            </a:r>
            <a:r>
              <a:rPr lang="zh-CN" altLang="en-US" dirty="0"/>
              <a:t>常见的数据类型载体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075832"/>
          </a:xfrm>
        </p:spPr>
        <p:txBody>
          <a:bodyPr/>
          <a:lstStyle/>
          <a:p>
            <a:r>
              <a:rPr lang="en-US" altLang="zh-CN" dirty="0" smtClean="0"/>
              <a:t>List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list</a:t>
            </a:r>
            <a:r>
              <a:rPr lang="zh-CN" altLang="zh-CN" dirty="0"/>
              <a:t>设计非常的灵活，可以随意的插入添加和编辑，内存的管理不是很连续。对于高维度</a:t>
            </a:r>
            <a:r>
              <a:rPr lang="zh-CN" altLang="zh-CN" dirty="0" smtClean="0"/>
              <a:t>数据</a:t>
            </a:r>
            <a:r>
              <a:rPr lang="zh-CN" altLang="en-US" dirty="0" smtClean="0"/>
              <a:t>的读取和写入效率也会很低。</a:t>
            </a:r>
            <a:endParaRPr lang="en-US" altLang="zh-CN" dirty="0" smtClean="0"/>
          </a:p>
          <a:p>
            <a:r>
              <a:rPr lang="en-US" altLang="zh-CN" dirty="0" err="1"/>
              <a:t>n</a:t>
            </a:r>
            <a:r>
              <a:rPr lang="en-US" altLang="zh-CN" dirty="0" err="1" smtClean="0"/>
              <a:t>p.array</a:t>
            </a:r>
            <a:r>
              <a:rPr lang="zh-CN" altLang="zh-CN" dirty="0" smtClean="0"/>
              <a:t>专门</a:t>
            </a:r>
            <a:r>
              <a:rPr lang="zh-CN" altLang="zh-CN" dirty="0"/>
              <a:t>用来解决同类型数据运算的一个载体，可以很方便的将图片数据进行吞吐和转置等计算</a:t>
            </a:r>
            <a:r>
              <a:rPr lang="zh-CN" altLang="zh-CN" dirty="0" smtClean="0"/>
              <a:t>操作</a:t>
            </a:r>
            <a:r>
              <a:rPr lang="zh-CN" altLang="en-US" dirty="0" smtClean="0"/>
              <a:t>。</a:t>
            </a:r>
            <a:r>
              <a:rPr lang="zh-CN" altLang="zh-CN" dirty="0" smtClean="0"/>
              <a:t>弊端</a:t>
            </a:r>
            <a:r>
              <a:rPr lang="zh-CN" altLang="zh-CN" dirty="0"/>
              <a:t>：在深度学习之前就已设计和广泛应用的科学计算库，没有很好的</a:t>
            </a:r>
            <a:r>
              <a:rPr lang="en-US" altLang="zh-CN" dirty="0"/>
              <a:t>GPU</a:t>
            </a:r>
            <a:r>
              <a:rPr lang="zh-CN" altLang="zh-CN" dirty="0"/>
              <a:t>计算支持，也不能支持自动求导。因此</a:t>
            </a:r>
            <a:r>
              <a:rPr lang="en-US" altLang="zh-CN" dirty="0" err="1"/>
              <a:t>tensorflow</a:t>
            </a:r>
            <a:r>
              <a:rPr lang="en-US" altLang="zh-CN" dirty="0"/>
              <a:t> </a:t>
            </a:r>
            <a:r>
              <a:rPr lang="zh-CN" altLang="zh-CN" dirty="0"/>
              <a:t>就应运而生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err="1"/>
              <a:t>t</a:t>
            </a:r>
            <a:r>
              <a:rPr lang="en-US" altLang="zh-CN" dirty="0" err="1" smtClean="0"/>
              <a:t>f.Tensor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TensorFlow</a:t>
            </a:r>
            <a:r>
              <a:rPr lang="en-US" altLang="zh-CN" dirty="0" smtClean="0"/>
              <a:t> </a:t>
            </a:r>
            <a:r>
              <a:rPr lang="zh-CN" altLang="zh-CN" dirty="0"/>
              <a:t>和</a:t>
            </a:r>
            <a:r>
              <a:rPr lang="en-US" altLang="zh-CN" dirty="0"/>
              <a:t> </a:t>
            </a:r>
            <a:r>
              <a:rPr lang="en-US" altLang="zh-CN" dirty="0" err="1"/>
              <a:t>N</a:t>
            </a:r>
            <a:r>
              <a:rPr lang="en-US" altLang="zh-CN" dirty="0" err="1" smtClean="0"/>
              <a:t>umpy</a:t>
            </a:r>
            <a:r>
              <a:rPr lang="zh-CN" altLang="zh-CN" dirty="0"/>
              <a:t>的地位在某种层面上相似，例如一些拼接，</a:t>
            </a:r>
            <a:r>
              <a:rPr lang="en-US" altLang="zh-CN" dirty="0"/>
              <a:t>random</a:t>
            </a:r>
            <a:r>
              <a:rPr lang="zh-CN" altLang="zh-CN" dirty="0"/>
              <a:t>的操作等等。而且为了方便</a:t>
            </a:r>
            <a:r>
              <a:rPr lang="zh-CN" altLang="zh-CN" dirty="0" smtClean="0"/>
              <a:t>使用</a:t>
            </a:r>
            <a:r>
              <a:rPr lang="en-US" altLang="zh-CN" dirty="0" err="1"/>
              <a:t>N</a:t>
            </a:r>
            <a:r>
              <a:rPr lang="en-US" altLang="zh-CN" dirty="0" err="1" smtClean="0"/>
              <a:t>umpy</a:t>
            </a:r>
            <a:r>
              <a:rPr lang="zh-CN" altLang="zh-CN" dirty="0"/>
              <a:t>的</a:t>
            </a:r>
            <a:r>
              <a:rPr lang="zh-CN" altLang="zh-CN" dirty="0" smtClean="0"/>
              <a:t>开发</a:t>
            </a:r>
            <a:r>
              <a:rPr lang="zh-CN" altLang="en-US" dirty="0" smtClean="0"/>
              <a:t>者，能够</a:t>
            </a:r>
            <a:r>
              <a:rPr lang="zh-CN" altLang="zh-CN" dirty="0" smtClean="0"/>
              <a:t>更</a:t>
            </a:r>
            <a:r>
              <a:rPr lang="zh-CN" altLang="zh-CN" dirty="0"/>
              <a:t>便利的转移</a:t>
            </a:r>
            <a:r>
              <a:rPr lang="zh-CN" altLang="zh-CN" dirty="0" smtClean="0"/>
              <a:t>到</a:t>
            </a:r>
            <a:r>
              <a:rPr lang="en-US" altLang="zh-CN" dirty="0" err="1" smtClean="0"/>
              <a:t>TensorFlow</a:t>
            </a:r>
            <a:r>
              <a:rPr lang="zh-CN" altLang="zh-CN" dirty="0"/>
              <a:t>，在一些</a:t>
            </a:r>
            <a:r>
              <a:rPr lang="en-US" altLang="zh-CN" dirty="0"/>
              <a:t>API</a:t>
            </a:r>
            <a:r>
              <a:rPr lang="zh-CN" altLang="zh-CN" dirty="0"/>
              <a:t>的命名上也很相似</a:t>
            </a:r>
            <a:r>
              <a:rPr lang="zh-CN" altLang="zh-CN" dirty="0" smtClean="0"/>
              <a:t>。只不过</a:t>
            </a:r>
            <a:r>
              <a:rPr lang="zh-CN" altLang="zh-CN" dirty="0"/>
              <a:t>功能上更加偏重于神经网络的计算。</a:t>
            </a:r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526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zh-CN" altLang="en-US" dirty="0" smtClean="0"/>
              <a:t>数据类型：什么叫</a:t>
            </a:r>
            <a:r>
              <a:rPr lang="en-US" altLang="zh-CN" dirty="0" smtClean="0"/>
              <a:t>tensor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075832"/>
          </a:xfrm>
        </p:spPr>
        <p:txBody>
          <a:bodyPr/>
          <a:lstStyle/>
          <a:p>
            <a:pPr lvl="0"/>
            <a:r>
              <a:rPr lang="en-US" altLang="zh-CN" dirty="0"/>
              <a:t>Scalar(</a:t>
            </a:r>
            <a:r>
              <a:rPr lang="zh-CN" altLang="zh-CN" dirty="0"/>
              <a:t>标量</a:t>
            </a:r>
            <a:r>
              <a:rPr lang="en-US" altLang="zh-CN" dirty="0"/>
              <a:t>)</a:t>
            </a:r>
            <a:r>
              <a:rPr lang="zh-CN" altLang="zh-CN" dirty="0"/>
              <a:t>：</a:t>
            </a:r>
            <a:r>
              <a:rPr lang="en-US" altLang="zh-CN" dirty="0"/>
              <a:t>1.1</a:t>
            </a:r>
            <a:r>
              <a:rPr lang="zh-CN" altLang="zh-CN" dirty="0"/>
              <a:t>，</a:t>
            </a:r>
            <a:r>
              <a:rPr lang="en-US" altLang="zh-CN" dirty="0"/>
              <a:t>2</a:t>
            </a:r>
            <a:r>
              <a:rPr lang="en-US" altLang="zh-CN" dirty="0" smtClean="0"/>
              <a:t>…</a:t>
            </a:r>
            <a:r>
              <a:rPr lang="zh-CN" altLang="en-US" dirty="0" smtClean="0"/>
              <a:t>，</a:t>
            </a:r>
            <a:r>
              <a:rPr lang="zh-CN" altLang="zh-CN" dirty="0" smtClean="0"/>
              <a:t>实质</a:t>
            </a:r>
            <a:r>
              <a:rPr lang="zh-CN" altLang="zh-CN" dirty="0"/>
              <a:t>是指一个准确的</a:t>
            </a:r>
            <a:r>
              <a:rPr lang="zh-CN" altLang="zh-CN" dirty="0" smtClean="0"/>
              <a:t>数据类型</a:t>
            </a:r>
            <a:r>
              <a:rPr lang="zh-CN" altLang="en-US" dirty="0"/>
              <a:t>。</a:t>
            </a:r>
            <a:r>
              <a:rPr lang="zh-CN" altLang="zh-CN" dirty="0" smtClean="0"/>
              <a:t>如果</a:t>
            </a:r>
            <a:r>
              <a:rPr lang="zh-CN" altLang="zh-CN" dirty="0"/>
              <a:t>是标量</a:t>
            </a:r>
            <a:r>
              <a:rPr lang="en-US" altLang="zh-CN" dirty="0"/>
              <a:t>1.1</a:t>
            </a:r>
            <a:r>
              <a:rPr lang="zh-CN" altLang="zh-CN" dirty="0"/>
              <a:t>：维度为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pPr lvl="0"/>
            <a:r>
              <a:rPr lang="en-US" altLang="zh-CN" dirty="0"/>
              <a:t>Vector(</a:t>
            </a:r>
            <a:r>
              <a:rPr lang="zh-CN" altLang="zh-CN" dirty="0"/>
              <a:t>向量</a:t>
            </a:r>
            <a:r>
              <a:rPr lang="en-US" altLang="zh-CN" dirty="0" smtClean="0"/>
              <a:t>): [</a:t>
            </a:r>
            <a:r>
              <a:rPr lang="en-US" altLang="zh-CN" dirty="0"/>
              <a:t>1.1], [1.1, 2.2, 3.3</a:t>
            </a:r>
            <a:r>
              <a:rPr lang="en-US" altLang="zh-CN" dirty="0" smtClean="0"/>
              <a:t>…]</a:t>
            </a:r>
            <a:r>
              <a:rPr lang="zh-CN" altLang="en-US" dirty="0" smtClean="0"/>
              <a:t>。</a:t>
            </a:r>
            <a:r>
              <a:rPr lang="zh-CN" altLang="zh-CN" dirty="0" smtClean="0"/>
              <a:t>如果</a:t>
            </a:r>
            <a:r>
              <a:rPr lang="zh-CN" altLang="zh-CN" dirty="0"/>
              <a:t>是向量</a:t>
            </a:r>
            <a:r>
              <a:rPr lang="en-US" altLang="zh-CN" dirty="0"/>
              <a:t>[1.1]:</a:t>
            </a:r>
            <a:r>
              <a:rPr lang="zh-CN" altLang="zh-CN" dirty="0"/>
              <a:t>维度是</a:t>
            </a:r>
            <a:r>
              <a:rPr lang="en-US" altLang="zh-CN" dirty="0" smtClean="0"/>
              <a:t>1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pPr lvl="0"/>
            <a:r>
              <a:rPr lang="en-US" altLang="zh-CN" dirty="0"/>
              <a:t>Matrix(</a:t>
            </a:r>
            <a:r>
              <a:rPr lang="zh-CN" altLang="zh-CN" dirty="0"/>
              <a:t>矩阵</a:t>
            </a:r>
            <a:r>
              <a:rPr lang="en-US" altLang="zh-CN" dirty="0" smtClean="0"/>
              <a:t>): [[</a:t>
            </a:r>
            <a:r>
              <a:rPr lang="en-US" altLang="zh-CN" dirty="0"/>
              <a:t>1.1,2.2],[3.3,4.4],[5.5,6.6</a:t>
            </a:r>
            <a:r>
              <a:rPr lang="en-US" altLang="zh-CN" dirty="0" smtClean="0"/>
              <a:t>]]</a:t>
            </a:r>
            <a:r>
              <a:rPr lang="zh-CN" altLang="en-US" dirty="0" smtClean="0"/>
              <a:t>。维度通常描述为</a:t>
            </a:r>
            <a:r>
              <a:rPr lang="en-US" altLang="zh-CN" dirty="0" smtClean="0"/>
              <a:t>m*n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pPr lvl="0"/>
            <a:r>
              <a:rPr lang="en-US" altLang="zh-CN" dirty="0"/>
              <a:t>tensor(</a:t>
            </a:r>
            <a:r>
              <a:rPr lang="zh-CN" altLang="zh-CN" dirty="0"/>
              <a:t>张量</a:t>
            </a:r>
            <a:r>
              <a:rPr lang="en-US" altLang="zh-CN" dirty="0"/>
              <a:t>): </a:t>
            </a:r>
            <a:r>
              <a:rPr lang="zh-CN" altLang="zh-CN" dirty="0"/>
              <a:t>数学上用到的定义：一般是指维度大于</a:t>
            </a:r>
            <a:r>
              <a:rPr lang="en-US" altLang="zh-CN" dirty="0"/>
              <a:t>2</a:t>
            </a:r>
            <a:r>
              <a:rPr lang="zh-CN" altLang="zh-CN" dirty="0"/>
              <a:t>的都称为</a:t>
            </a:r>
            <a:r>
              <a:rPr lang="en-US" altLang="zh-CN" dirty="0"/>
              <a:t>tensor</a:t>
            </a:r>
            <a:r>
              <a:rPr lang="zh-CN" altLang="zh-CN" dirty="0" smtClean="0"/>
              <a:t>。在</a:t>
            </a:r>
            <a:r>
              <a:rPr lang="en-US" altLang="zh-CN" dirty="0" err="1"/>
              <a:t>TensorFlow</a:t>
            </a:r>
            <a:r>
              <a:rPr lang="zh-CN" altLang="zh-CN" dirty="0"/>
              <a:t>中习惯上将标量和一维向量也称为</a:t>
            </a:r>
            <a:r>
              <a:rPr lang="en-US" altLang="zh-CN" dirty="0"/>
              <a:t>tensor</a:t>
            </a:r>
            <a:r>
              <a:rPr lang="zh-CN" altLang="zh-CN" dirty="0"/>
              <a:t>，因此所有的数据都可以称为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。</a:t>
            </a: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97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zh-CN" altLang="en-US" dirty="0" smtClean="0"/>
              <a:t>数据类型：</a:t>
            </a:r>
            <a:r>
              <a:rPr lang="en-US" altLang="zh-CN" dirty="0" smtClean="0"/>
              <a:t>flow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075832"/>
          </a:xfrm>
        </p:spPr>
        <p:txBody>
          <a:bodyPr/>
          <a:lstStyle/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52" y="1340768"/>
            <a:ext cx="1000911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5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zh-CN" altLang="en-US" dirty="0" smtClean="0"/>
              <a:t>数据类型：</a:t>
            </a:r>
            <a:r>
              <a:rPr lang="en-US" altLang="zh-CN" dirty="0" smtClean="0"/>
              <a:t>V2.0</a:t>
            </a:r>
            <a:r>
              <a:rPr lang="zh-CN" altLang="en-US" dirty="0" smtClean="0"/>
              <a:t>中常用数据类型 </a:t>
            </a:r>
            <a:r>
              <a:rPr lang="en-US" altLang="zh-CN" dirty="0" smtClean="0"/>
              <a:t>(1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sz="2000" dirty="0" err="1" smtClean="0"/>
              <a:t>TensorFlow</a:t>
            </a:r>
            <a:r>
              <a:rPr lang="zh-CN" altLang="en-US" sz="2000" dirty="0" smtClean="0"/>
              <a:t>中常用的数据类型有：</a:t>
            </a:r>
            <a:endParaRPr lang="en-US" altLang="zh-CN" sz="2000" dirty="0" smtClean="0"/>
          </a:p>
          <a:p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, float, double:</a:t>
            </a:r>
          </a:p>
          <a:p>
            <a:pPr lvl="1"/>
            <a:r>
              <a:rPr lang="en-US" altLang="zh-CN" dirty="0" err="1"/>
              <a:t>tf.constant</a:t>
            </a:r>
            <a:r>
              <a:rPr lang="en-US" altLang="zh-CN" dirty="0"/>
              <a:t>(1) : constant</a:t>
            </a:r>
            <a:r>
              <a:rPr lang="zh-CN" altLang="zh-CN" dirty="0"/>
              <a:t>沿用</a:t>
            </a:r>
            <a:r>
              <a:rPr lang="en-US" altLang="zh-CN" dirty="0"/>
              <a:t>1.0</a:t>
            </a:r>
            <a:r>
              <a:rPr lang="zh-CN" altLang="zh-CN" dirty="0" smtClean="0"/>
              <a:t>版本</a:t>
            </a:r>
            <a:r>
              <a:rPr lang="en-US" altLang="zh-CN" dirty="0" smtClean="0"/>
              <a:t>,</a:t>
            </a:r>
            <a:r>
              <a:rPr lang="zh-CN" altLang="zh-CN" dirty="0" smtClean="0"/>
              <a:t>可以</a:t>
            </a:r>
            <a:r>
              <a:rPr lang="zh-CN" altLang="zh-CN" dirty="0"/>
              <a:t>理解成是一个普通的</a:t>
            </a:r>
            <a:r>
              <a:rPr lang="en-US" altLang="zh-CN" dirty="0"/>
              <a:t>tensor</a:t>
            </a:r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sz="2000" dirty="0" smtClean="0"/>
              <a:t>&lt;</a:t>
            </a:r>
            <a:r>
              <a:rPr lang="en-US" altLang="zh-CN" sz="2000" dirty="0" err="1"/>
              <a:t>tf.Tensor</a:t>
            </a:r>
            <a:r>
              <a:rPr lang="en-US" altLang="zh-CN" sz="2000" dirty="0"/>
              <a:t>: id=4, shape=(), </a:t>
            </a:r>
            <a:r>
              <a:rPr lang="en-US" altLang="zh-CN" sz="2000" dirty="0" err="1"/>
              <a:t>dtype</a:t>
            </a:r>
            <a:r>
              <a:rPr lang="en-US" altLang="zh-CN" sz="2000" dirty="0"/>
              <a:t>=int32, </a:t>
            </a:r>
            <a:r>
              <a:rPr lang="en-US" altLang="zh-CN" sz="2000" dirty="0" err="1"/>
              <a:t>numpy</a:t>
            </a:r>
            <a:r>
              <a:rPr lang="en-US" altLang="zh-CN" sz="2000" dirty="0"/>
              <a:t>=1</a:t>
            </a:r>
            <a:r>
              <a:rPr lang="en-US" altLang="zh-CN" sz="2000" dirty="0" smtClean="0"/>
              <a:t>&gt;</a:t>
            </a:r>
          </a:p>
          <a:p>
            <a:pPr lvl="1"/>
            <a:r>
              <a:rPr lang="en-US" altLang="zh-CN" dirty="0" err="1" smtClean="0"/>
              <a:t>tf.constant</a:t>
            </a:r>
            <a:r>
              <a:rPr lang="en-US" altLang="zh-CN" dirty="0"/>
              <a:t>(</a:t>
            </a:r>
            <a:r>
              <a:rPr lang="en-US" altLang="zh-CN" dirty="0" smtClean="0"/>
              <a:t>1.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sz="2000" dirty="0" smtClean="0"/>
              <a:t>&lt;</a:t>
            </a:r>
            <a:r>
              <a:rPr lang="en-US" altLang="zh-CN" sz="2000" dirty="0" err="1"/>
              <a:t>tf.Tensor</a:t>
            </a:r>
            <a:r>
              <a:rPr lang="en-US" altLang="zh-CN" sz="2000" dirty="0"/>
              <a:t>: id=4, shape=(), </a:t>
            </a:r>
            <a:r>
              <a:rPr lang="en-US" altLang="zh-CN" sz="2000" dirty="0" err="1"/>
              <a:t>dtype</a:t>
            </a:r>
            <a:r>
              <a:rPr lang="en-US" altLang="zh-CN" sz="2000" dirty="0"/>
              <a:t>=float32, </a:t>
            </a:r>
            <a:r>
              <a:rPr lang="en-US" altLang="zh-CN" sz="2000" dirty="0" err="1"/>
              <a:t>numpy</a:t>
            </a:r>
            <a:r>
              <a:rPr lang="en-US" altLang="zh-CN" sz="2000" dirty="0"/>
              <a:t>=1.0</a:t>
            </a:r>
            <a:r>
              <a:rPr lang="en-US" altLang="zh-CN" sz="2000" dirty="0" smtClean="0"/>
              <a:t>&gt;</a:t>
            </a:r>
          </a:p>
          <a:p>
            <a:pPr lvl="1"/>
            <a:r>
              <a:rPr lang="en-US" altLang="zh-CN" dirty="0" err="1"/>
              <a:t>tf.cosntant</a:t>
            </a:r>
            <a:r>
              <a:rPr lang="en-US" altLang="zh-CN" dirty="0"/>
              <a:t>(2.2, </a:t>
            </a:r>
            <a:r>
              <a:rPr lang="en-US" altLang="zh-CN" dirty="0" err="1"/>
              <a:t>dtype</a:t>
            </a:r>
            <a:r>
              <a:rPr lang="en-US" altLang="zh-CN" dirty="0"/>
              <a:t>=tf.int32</a:t>
            </a:r>
            <a:r>
              <a:rPr lang="en-US" altLang="zh-CN" dirty="0" smtClean="0"/>
              <a:t>)</a:t>
            </a:r>
            <a:r>
              <a:rPr lang="en-US" altLang="zh-CN" dirty="0"/>
              <a:t>,</a:t>
            </a:r>
            <a:r>
              <a:rPr lang="zh-CN" altLang="zh-CN" dirty="0" smtClean="0"/>
              <a:t>如果</a:t>
            </a:r>
            <a:r>
              <a:rPr lang="zh-CN" altLang="zh-CN" dirty="0"/>
              <a:t>输入</a:t>
            </a:r>
            <a:r>
              <a:rPr lang="en-US" altLang="zh-CN" dirty="0"/>
              <a:t>2.2 </a:t>
            </a:r>
            <a:r>
              <a:rPr lang="zh-CN" altLang="zh-CN" dirty="0"/>
              <a:t>但是指定类型为</a:t>
            </a:r>
            <a:r>
              <a:rPr lang="en-US" altLang="zh-CN" dirty="0" err="1"/>
              <a:t>int</a:t>
            </a:r>
            <a:r>
              <a:rPr lang="zh-CN" altLang="zh-CN" dirty="0" smtClean="0"/>
              <a:t>类型</a:t>
            </a:r>
            <a:r>
              <a:rPr lang="en-US" altLang="zh-CN" dirty="0" smtClean="0"/>
              <a:t>,</a:t>
            </a:r>
            <a:r>
              <a:rPr lang="zh-CN" altLang="zh-CN" dirty="0" smtClean="0"/>
              <a:t>则</a:t>
            </a:r>
            <a:r>
              <a:rPr lang="zh-CN" altLang="zh-CN" dirty="0"/>
              <a:t>会报</a:t>
            </a:r>
            <a:r>
              <a:rPr lang="zh-CN" altLang="zh-CN" dirty="0" smtClean="0"/>
              <a:t>错</a:t>
            </a:r>
            <a:r>
              <a:rPr lang="en-US" altLang="zh-CN" dirty="0"/>
              <a:t> </a:t>
            </a:r>
            <a:endParaRPr lang="zh-CN" altLang="zh-CN" dirty="0"/>
          </a:p>
          <a:p>
            <a:pPr lvl="1"/>
            <a:r>
              <a:rPr lang="en-US" altLang="zh-CN" dirty="0" err="1"/>
              <a:t>tf.constant</a:t>
            </a:r>
            <a:r>
              <a:rPr lang="en-US" altLang="zh-CN" dirty="0"/>
              <a:t>(2., </a:t>
            </a:r>
            <a:r>
              <a:rPr lang="en-US" altLang="zh-CN" dirty="0" err="1"/>
              <a:t>dtype</a:t>
            </a:r>
            <a:r>
              <a:rPr lang="en-US" altLang="zh-CN" dirty="0"/>
              <a:t>=</a:t>
            </a:r>
            <a:r>
              <a:rPr lang="en-US" altLang="zh-CN" dirty="0" err="1"/>
              <a:t>tf.double</a:t>
            </a:r>
            <a:r>
              <a:rPr lang="en-US" altLang="zh-CN" dirty="0"/>
              <a:t>)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sz="2000" dirty="0" smtClean="0"/>
              <a:t> &lt;</a:t>
            </a:r>
            <a:r>
              <a:rPr lang="en-US" altLang="zh-CN" sz="2000" dirty="0" err="1"/>
              <a:t>tf.Tensor</a:t>
            </a:r>
            <a:r>
              <a:rPr lang="en-US" altLang="zh-CN" sz="2000" dirty="0"/>
              <a:t>: id=7, shape=(), </a:t>
            </a:r>
            <a:r>
              <a:rPr lang="en-US" altLang="zh-CN" sz="2000" dirty="0" err="1"/>
              <a:t>dtype</a:t>
            </a:r>
            <a:r>
              <a:rPr lang="en-US" altLang="zh-CN" sz="2000" dirty="0"/>
              <a:t>=float64, </a:t>
            </a:r>
            <a:r>
              <a:rPr lang="en-US" altLang="zh-CN" sz="2000" dirty="0" err="1"/>
              <a:t>numpy</a:t>
            </a:r>
            <a:r>
              <a:rPr lang="en-US" altLang="zh-CN" sz="2000" dirty="0"/>
              <a:t>=2.0</a:t>
            </a:r>
            <a:r>
              <a:rPr lang="en-US" altLang="zh-CN" sz="2000" dirty="0" smtClean="0"/>
              <a:t>&gt;,</a:t>
            </a:r>
            <a:r>
              <a:rPr lang="zh-CN" altLang="zh-CN" sz="2000" dirty="0" smtClean="0"/>
              <a:t>指定</a:t>
            </a:r>
            <a:r>
              <a:rPr lang="zh-CN" altLang="zh-CN" sz="2000" dirty="0"/>
              <a:t>双精度类型 </a:t>
            </a:r>
            <a:r>
              <a:rPr lang="zh-CN" altLang="zh-CN" sz="2000" dirty="0" smtClean="0"/>
              <a:t>，</a:t>
            </a:r>
            <a:r>
              <a:rPr lang="en-US" altLang="zh-CN" sz="2000" dirty="0" smtClean="0"/>
              <a:t>	  double</a:t>
            </a:r>
            <a:r>
              <a:rPr lang="zh-CN" altLang="zh-CN" sz="2000" dirty="0"/>
              <a:t>型实质是一个别名，对应的是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float64</a:t>
            </a:r>
            <a:r>
              <a:rPr lang="zh-CN" altLang="en-US" sz="2000" dirty="0" smtClean="0"/>
              <a:t>。</a:t>
            </a:r>
            <a:endParaRPr lang="zh-CN" altLang="zh-CN" sz="2000" dirty="0"/>
          </a:p>
          <a:p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629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2662" y="1233487"/>
            <a:ext cx="10488421" cy="4680000"/>
          </a:xfrm>
        </p:spPr>
        <p:txBody>
          <a:bodyPr/>
          <a:lstStyle/>
          <a:p>
            <a:r>
              <a:rPr lang="zh-CN" altLang="en-US" dirty="0"/>
              <a:t>学完本课程后，您将能够：</a:t>
            </a:r>
          </a:p>
          <a:p>
            <a:pPr lvl="1"/>
            <a:r>
              <a:rPr lang="zh-CN" altLang="en-US" dirty="0"/>
              <a:t>了解</a:t>
            </a:r>
            <a:r>
              <a:rPr lang="en-US" altLang="zh-CN" dirty="0" smtClean="0"/>
              <a:t>TensorFlow2.0</a:t>
            </a:r>
            <a:r>
              <a:rPr lang="zh-CN" altLang="en-US" dirty="0" smtClean="0"/>
              <a:t>是</a:t>
            </a:r>
            <a:r>
              <a:rPr lang="zh-CN" altLang="en-US" dirty="0"/>
              <a:t>什么及其特点</a:t>
            </a:r>
            <a:endParaRPr lang="en-US" altLang="zh-CN" dirty="0"/>
          </a:p>
          <a:p>
            <a:pPr lvl="1"/>
            <a:r>
              <a:rPr lang="zh-CN" altLang="en-US" dirty="0"/>
              <a:t>掌握</a:t>
            </a:r>
            <a:r>
              <a:rPr lang="en-US" altLang="zh-CN" dirty="0" smtClean="0"/>
              <a:t>TensorFlow2.0</a:t>
            </a:r>
            <a:r>
              <a:rPr lang="zh-CN" altLang="en-US" dirty="0" smtClean="0"/>
              <a:t>基础和高阶操作的</a:t>
            </a:r>
            <a:r>
              <a:rPr lang="zh-CN" altLang="en-US" dirty="0"/>
              <a:t>方法</a:t>
            </a:r>
            <a:endParaRPr lang="en-US" altLang="zh-CN" dirty="0"/>
          </a:p>
          <a:p>
            <a:pPr lvl="1"/>
            <a:r>
              <a:rPr lang="zh-CN" altLang="en-US" dirty="0" smtClean="0"/>
              <a:t>熟悉</a:t>
            </a:r>
            <a:r>
              <a:rPr lang="en-US" altLang="zh-CN" dirty="0" smtClean="0"/>
              <a:t>TensorFlow2.0</a:t>
            </a:r>
            <a:r>
              <a:rPr lang="zh-CN" altLang="en-US" dirty="0" smtClean="0"/>
              <a:t>中</a:t>
            </a:r>
            <a:r>
              <a:rPr lang="en-US" altLang="zh-CN" dirty="0" err="1" smtClean="0"/>
              <a:t>Keras</a:t>
            </a:r>
            <a:r>
              <a:rPr lang="zh-CN" altLang="en-US" dirty="0" smtClean="0"/>
              <a:t>高层接口</a:t>
            </a:r>
            <a:endParaRPr lang="en-US" altLang="zh-CN" dirty="0"/>
          </a:p>
          <a:p>
            <a:pPr lvl="1"/>
            <a:r>
              <a:rPr lang="zh-CN" altLang="en-US" dirty="0" smtClean="0"/>
              <a:t>了解其他深度</a:t>
            </a:r>
            <a:r>
              <a:rPr lang="zh-CN" altLang="en-US" dirty="0"/>
              <a:t>学习框架</a:t>
            </a:r>
            <a:endParaRPr lang="en-US" altLang="zh-CN" dirty="0"/>
          </a:p>
          <a:p>
            <a:pPr marL="401637" lvl="1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367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zh-CN" altLang="en-US" dirty="0" smtClean="0"/>
              <a:t>数据类型：</a:t>
            </a:r>
            <a:r>
              <a:rPr lang="en-US" altLang="zh-CN" dirty="0" smtClean="0"/>
              <a:t>V2.0</a:t>
            </a:r>
            <a:r>
              <a:rPr lang="zh-CN" altLang="en-US" dirty="0" smtClean="0"/>
              <a:t>中常用数据类型 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smtClean="0"/>
              <a:t>bool: </a:t>
            </a:r>
            <a:r>
              <a:rPr lang="zh-CN" altLang="en-US" dirty="0" smtClean="0"/>
              <a:t>布尔类型</a:t>
            </a:r>
            <a:endParaRPr lang="en-US" altLang="zh-CN" dirty="0" smtClean="0"/>
          </a:p>
          <a:p>
            <a:pPr lvl="1"/>
            <a:r>
              <a:rPr lang="en-US" altLang="zh-CN" dirty="0" err="1"/>
              <a:t>tf.constant</a:t>
            </a:r>
            <a:r>
              <a:rPr lang="en-US" altLang="zh-CN" dirty="0"/>
              <a:t>([True, False</a:t>
            </a:r>
            <a:r>
              <a:rPr lang="en-US" altLang="zh-CN" dirty="0" smtClean="0"/>
              <a:t>])</a:t>
            </a:r>
          </a:p>
          <a:p>
            <a:pPr marL="401637" lvl="1" indent="0">
              <a:buNone/>
            </a:pPr>
            <a:r>
              <a:rPr lang="en-US" altLang="zh-CN" dirty="0" smtClean="0"/>
              <a:t>	&lt;</a:t>
            </a:r>
            <a:r>
              <a:rPr lang="en-US" altLang="zh-CN" dirty="0" err="1" smtClean="0"/>
              <a:t>tf.Tensor</a:t>
            </a:r>
            <a:r>
              <a:rPr lang="en-US" altLang="zh-CN" dirty="0" smtClean="0"/>
              <a:t>: id=9, shape=(2,), </a:t>
            </a:r>
            <a:r>
              <a:rPr lang="en-US" altLang="zh-CN" dirty="0" err="1" smtClean="0"/>
              <a:t>dtype</a:t>
            </a:r>
            <a:r>
              <a:rPr lang="en-US" altLang="zh-CN" dirty="0" smtClean="0"/>
              <a:t>=bool, </a:t>
            </a:r>
            <a:r>
              <a:rPr lang="en-US" altLang="zh-CN" dirty="0" err="1" smtClean="0"/>
              <a:t>numpy</a:t>
            </a:r>
            <a:r>
              <a:rPr lang="en-US" altLang="zh-CN" dirty="0" smtClean="0"/>
              <a:t>=array([True, False])</a:t>
            </a:r>
            <a:endParaRPr lang="zh-CN" altLang="zh-CN" dirty="0" smtClean="0"/>
          </a:p>
          <a:p>
            <a:r>
              <a:rPr lang="en-US" altLang="zh-CN" dirty="0"/>
              <a:t>string: 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tf.constant</a:t>
            </a:r>
            <a:r>
              <a:rPr lang="en-US" altLang="zh-CN" dirty="0" smtClean="0"/>
              <a:t>(‘</a:t>
            </a:r>
            <a:r>
              <a:rPr lang="en-US" altLang="zh-CN" dirty="0" err="1" smtClean="0"/>
              <a:t>hello,world</a:t>
            </a:r>
            <a:r>
              <a:rPr lang="en-US" altLang="zh-CN" dirty="0" smtClean="0"/>
              <a:t>’)</a:t>
            </a:r>
            <a:endParaRPr lang="zh-CN" altLang="zh-CN" dirty="0" smtClean="0"/>
          </a:p>
          <a:p>
            <a:pPr marL="0" indent="0">
              <a:buNone/>
            </a:pPr>
            <a:r>
              <a:rPr lang="en-US" altLang="zh-CN" dirty="0" smtClean="0"/>
              <a:t>	&lt;</a:t>
            </a:r>
            <a:r>
              <a:rPr lang="en-US" altLang="zh-CN" dirty="0" err="1"/>
              <a:t>tf.Tensor</a:t>
            </a:r>
            <a:r>
              <a:rPr lang="en-US" altLang="zh-CN" dirty="0"/>
              <a:t>: id=14, shape(), </a:t>
            </a:r>
            <a:r>
              <a:rPr lang="en-US" altLang="zh-CN" dirty="0" err="1"/>
              <a:t>dtpype</a:t>
            </a:r>
            <a:r>
              <a:rPr lang="en-US" altLang="zh-CN" dirty="0"/>
              <a:t>=string, </a:t>
            </a:r>
            <a:r>
              <a:rPr lang="en-US" altLang="zh-CN" dirty="0" err="1" smtClean="0"/>
              <a:t>numpy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b’hello,world</a:t>
            </a:r>
            <a:r>
              <a:rPr lang="en-US" altLang="zh-CN" dirty="0" smtClean="0"/>
              <a:t>’&gt;</a:t>
            </a:r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314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zh-CN" altLang="en-US" dirty="0" smtClean="0"/>
              <a:t>数据类型：</a:t>
            </a:r>
            <a:r>
              <a:rPr lang="en-US" altLang="zh-CN" dirty="0" smtClean="0"/>
              <a:t>V2.0</a:t>
            </a:r>
            <a:r>
              <a:rPr lang="zh-CN" altLang="en-US" dirty="0"/>
              <a:t>常用</a:t>
            </a:r>
            <a:r>
              <a:rPr lang="zh-CN" altLang="en-US" dirty="0" smtClean="0"/>
              <a:t>的属性</a:t>
            </a:r>
            <a:r>
              <a:rPr lang="en-US" altLang="zh-CN" dirty="0" smtClean="0"/>
              <a:t>(device)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77500" cy="5148262"/>
          </a:xfrm>
        </p:spPr>
        <p:txBody>
          <a:bodyPr/>
          <a:lstStyle/>
          <a:p>
            <a:pPr lvl="0"/>
            <a:r>
              <a:rPr lang="en-US" altLang="zh-CN" dirty="0"/>
              <a:t>d</a:t>
            </a:r>
            <a:r>
              <a:rPr lang="en-US" altLang="zh-CN" dirty="0" smtClean="0"/>
              <a:t>evice</a:t>
            </a:r>
            <a:r>
              <a:rPr lang="zh-CN" altLang="en-US" dirty="0" smtClean="0"/>
              <a:t>：</a:t>
            </a:r>
            <a:endParaRPr lang="zh-CN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zh-CN" altLang="zh-CN" dirty="0"/>
              <a:t>如果需要将</a:t>
            </a:r>
            <a:r>
              <a:rPr lang="en-US" altLang="zh-CN" dirty="0" smtClean="0"/>
              <a:t>tensor</a:t>
            </a:r>
            <a:r>
              <a:rPr lang="zh-CN" altLang="zh-CN" dirty="0" smtClean="0"/>
              <a:t>在</a:t>
            </a:r>
            <a:r>
              <a:rPr lang="en-US" altLang="zh-CN" dirty="0"/>
              <a:t>CPU</a:t>
            </a:r>
            <a:r>
              <a:rPr lang="zh-CN" altLang="zh-CN" dirty="0"/>
              <a:t>和</a:t>
            </a:r>
            <a:r>
              <a:rPr lang="en-US" altLang="zh-CN" dirty="0"/>
              <a:t>GPU</a:t>
            </a:r>
            <a:r>
              <a:rPr lang="zh-CN" altLang="zh-CN" dirty="0"/>
              <a:t>之间相互</a:t>
            </a:r>
            <a:r>
              <a:rPr lang="zh-CN" altLang="zh-CN" dirty="0" smtClean="0"/>
              <a:t>转移</a:t>
            </a:r>
            <a:r>
              <a:rPr lang="en-US" altLang="zh-CN" dirty="0" smtClean="0"/>
              <a:t>,</a:t>
            </a:r>
            <a:r>
              <a:rPr lang="zh-CN" altLang="zh-CN" dirty="0" smtClean="0"/>
              <a:t>操作</a:t>
            </a:r>
            <a:r>
              <a:rPr lang="zh-CN" altLang="zh-CN" dirty="0"/>
              <a:t>如下：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415480" y="1844824"/>
          <a:ext cx="3780420" cy="2188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420"/>
              </a:tblGrid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tf.device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cpu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”)	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a=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tf.constant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tf.device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gpu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”)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b=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tf.range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#</a:t>
                      </a:r>
                      <a:r>
                        <a:rPr lang="zh-CN" altLang="zh-CN" sz="1400" dirty="0" smtClean="0"/>
                        <a:t>可以判断</a:t>
                      </a:r>
                      <a:r>
                        <a:rPr lang="en-US" altLang="zh-CN" sz="1400" dirty="0" smtClean="0"/>
                        <a:t>tensor a</a:t>
                      </a:r>
                      <a:r>
                        <a:rPr lang="zh-CN" altLang="zh-CN" sz="1400" dirty="0" smtClean="0"/>
                        <a:t>和</a:t>
                      </a:r>
                      <a:r>
                        <a:rPr lang="en-US" altLang="zh-CN" sz="1400" dirty="0" smtClean="0"/>
                        <a:t>b</a:t>
                      </a:r>
                      <a:r>
                        <a:rPr lang="zh-CN" altLang="zh-CN" sz="1400" dirty="0" smtClean="0"/>
                        <a:t>分别在哪一个设备上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 smtClean="0"/>
                        <a:t>a.device</a:t>
                      </a:r>
                      <a:r>
                        <a:rPr lang="en-US" altLang="zh-CN" sz="1400" dirty="0" smtClean="0"/>
                        <a:t>  #</a:t>
                      </a:r>
                      <a:r>
                        <a:rPr lang="zh-CN" altLang="zh-CN" sz="1400" dirty="0" smtClean="0"/>
                        <a:t>返回</a:t>
                      </a:r>
                      <a:r>
                        <a:rPr lang="en-US" altLang="zh-CN" sz="1400" dirty="0" smtClean="0"/>
                        <a:t>:device:CPU:0</a:t>
                      </a:r>
                      <a:endParaRPr lang="zh-CN" altLang="zh-CN" sz="14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 smtClean="0"/>
                        <a:t>b.device</a:t>
                      </a:r>
                      <a:r>
                        <a:rPr lang="en-US" altLang="zh-CN" sz="1400" dirty="0" smtClean="0"/>
                        <a:t>  #</a:t>
                      </a:r>
                      <a:r>
                        <a:rPr lang="zh-CN" altLang="zh-CN" sz="1400" dirty="0" smtClean="0"/>
                        <a:t>返回</a:t>
                      </a:r>
                      <a:r>
                        <a:rPr lang="en-US" altLang="zh-CN" sz="1400" dirty="0" smtClean="0"/>
                        <a:t>:device:GPU:0</a:t>
                      </a:r>
                      <a:endParaRPr lang="zh-CN" altLang="zh-CN" sz="14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425128" y="4833156"/>
          <a:ext cx="3780420" cy="625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420"/>
              </a:tblGrid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aa=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a.gpu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endParaRPr lang="zh-CN" altLang="zh-CN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aa.device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#</a:t>
                      </a:r>
                      <a:r>
                        <a:rPr lang="zh-CN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此时返回为：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device:GPU:0 </a:t>
                      </a:r>
                      <a:endParaRPr lang="zh-CN" altLang="zh-CN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6096000" y="4833156"/>
          <a:ext cx="3780420" cy="625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420"/>
              </a:tblGrid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bb=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b.gpu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endParaRPr lang="zh-CN" altLang="zh-CN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bb.device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#</a:t>
                      </a:r>
                      <a:r>
                        <a:rPr lang="zh-CN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此时返回为：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device:CPU:0 </a:t>
                      </a:r>
                      <a:endParaRPr lang="zh-CN" altLang="zh-CN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89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zh-CN" altLang="en-US" dirty="0" smtClean="0"/>
              <a:t>数据类型：</a:t>
            </a:r>
            <a:r>
              <a:rPr lang="en-US" altLang="zh-CN" dirty="0" smtClean="0"/>
              <a:t>V2.0</a:t>
            </a:r>
            <a:r>
              <a:rPr lang="zh-CN" altLang="en-US" dirty="0"/>
              <a:t>常用</a:t>
            </a:r>
            <a:r>
              <a:rPr lang="zh-CN" altLang="en-US" dirty="0" smtClean="0"/>
              <a:t>的属性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numpy,ndim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77500" cy="5148262"/>
          </a:xfrm>
        </p:spPr>
        <p:txBody>
          <a:bodyPr/>
          <a:lstStyle/>
          <a:p>
            <a:pPr lvl="0"/>
            <a:r>
              <a:rPr lang="en-US" altLang="zh-CN" dirty="0" err="1"/>
              <a:t>n</a:t>
            </a:r>
            <a:r>
              <a:rPr lang="en-US" altLang="zh-CN" dirty="0" err="1" smtClean="0"/>
              <a:t>umpy</a:t>
            </a:r>
            <a:r>
              <a:rPr lang="zh-CN" altLang="en-US" dirty="0" smtClean="0"/>
              <a:t>：</a:t>
            </a:r>
            <a:r>
              <a:rPr lang="zh-CN" altLang="zh-CN" dirty="0" smtClean="0"/>
              <a:t>支持</a:t>
            </a:r>
            <a:r>
              <a:rPr lang="en-US" altLang="zh-CN" dirty="0"/>
              <a:t>tensor</a:t>
            </a:r>
            <a:r>
              <a:rPr lang="zh-CN" altLang="zh-CN" dirty="0"/>
              <a:t>类型直接转换成</a:t>
            </a:r>
            <a:r>
              <a:rPr lang="en-US" altLang="zh-CN" dirty="0" err="1" smtClean="0"/>
              <a:t>np.array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pPr marL="0" lvl="0" indent="0">
              <a:buNone/>
            </a:pPr>
            <a:endParaRPr lang="en-US" altLang="zh-CN" dirty="0" smtClean="0"/>
          </a:p>
          <a:p>
            <a:pPr marL="0" lvl="0" indent="0">
              <a:buNone/>
            </a:pPr>
            <a:endParaRPr lang="en-US" altLang="zh-CN" dirty="0" smtClean="0"/>
          </a:p>
          <a:p>
            <a:pPr marL="0" lvl="0" indent="0">
              <a:buNone/>
            </a:pPr>
            <a:endParaRPr lang="en-US" altLang="zh-CN" dirty="0"/>
          </a:p>
          <a:p>
            <a:pPr lvl="0"/>
            <a:r>
              <a:rPr lang="zh-CN" altLang="en-US" dirty="0" smtClean="0"/>
              <a:t>查看维度的属性有：</a:t>
            </a:r>
            <a:endParaRPr lang="en-US" altLang="zh-CN" dirty="0" smtClean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lvl="0"/>
            <a:endParaRPr lang="zh-CN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09211" y="1923804"/>
          <a:ext cx="5251918" cy="156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1918"/>
              </a:tblGrid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b.numpy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endParaRPr lang="zh-CN" altLang="zh-CN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array([0,1,2,3],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=int32)</a:t>
                      </a:r>
                      <a:endParaRPr lang="zh-CN" altLang="zh-CN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直接指定要转换的数据类型</a:t>
                      </a:r>
                      <a:endParaRPr lang="zh-CN" altLang="zh-CN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(a)    #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可以直接转换成</a:t>
                      </a: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，但前提是，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必须是一个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scalar</a:t>
                      </a:r>
                      <a:endParaRPr lang="zh-CN" altLang="zh-CN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float(a)</a:t>
                      </a:r>
                      <a:endParaRPr lang="zh-CN" altLang="zh-CN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614675" y="4359549"/>
          <a:ext cx="3780420" cy="938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420"/>
              </a:tblGrid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b.ndim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#</a:t>
                      </a:r>
                      <a:r>
                        <a:rPr lang="zh-CN" altLang="en-US" sz="14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返回数据维度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b.shape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CN" altLang="zh-CN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tf.rank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(b)</a:t>
                      </a:r>
                      <a:endParaRPr lang="zh-CN" altLang="zh-CN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06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zh-CN" altLang="en-US" dirty="0" smtClean="0"/>
              <a:t>数据类型：</a:t>
            </a:r>
            <a:r>
              <a:rPr lang="en-US" altLang="zh-CN" dirty="0" smtClean="0"/>
              <a:t>V2.0</a:t>
            </a:r>
            <a:r>
              <a:rPr lang="zh-CN" altLang="en-US" dirty="0"/>
              <a:t>常用</a:t>
            </a:r>
            <a:r>
              <a:rPr lang="zh-CN" altLang="en-US" dirty="0" smtClean="0"/>
              <a:t>的属性</a:t>
            </a:r>
            <a:r>
              <a:rPr lang="en-US" altLang="zh-CN" dirty="0" smtClean="0"/>
              <a:t>(</a:t>
            </a:r>
            <a:r>
              <a:rPr lang="zh-CN" altLang="en-US" dirty="0" smtClean="0"/>
              <a:t>判断</a:t>
            </a:r>
            <a:r>
              <a:rPr lang="en-US" altLang="zh-CN" dirty="0" smtClean="0"/>
              <a:t>tensor)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77500" cy="5148262"/>
          </a:xfrm>
        </p:spPr>
        <p:txBody>
          <a:bodyPr/>
          <a:lstStyle/>
          <a:p>
            <a:pPr lvl="0"/>
            <a:r>
              <a:rPr lang="zh-CN" altLang="en-US" dirty="0" smtClean="0"/>
              <a:t>判断是否是</a:t>
            </a:r>
            <a:r>
              <a:rPr lang="en-US" altLang="zh-CN" dirty="0" smtClean="0"/>
              <a:t>tensor</a:t>
            </a:r>
            <a:endParaRPr lang="en-US" altLang="zh-CN" dirty="0"/>
          </a:p>
          <a:p>
            <a:pPr marL="0" lvl="0" indent="0">
              <a:buNone/>
            </a:pPr>
            <a:endParaRPr lang="en-US" altLang="zh-CN" dirty="0" smtClean="0"/>
          </a:p>
          <a:p>
            <a:pPr marL="0" lvl="0" indent="0">
              <a:buNone/>
            </a:pPr>
            <a:endParaRPr lang="en-US" altLang="zh-CN" dirty="0"/>
          </a:p>
          <a:p>
            <a:pPr lvl="0"/>
            <a:endParaRPr lang="en-US" altLang="zh-CN" dirty="0" smtClean="0"/>
          </a:p>
          <a:p>
            <a:pPr lvl="0"/>
            <a:r>
              <a:rPr lang="zh-CN" altLang="en-US" dirty="0" smtClean="0"/>
              <a:t>查看数据类型</a:t>
            </a:r>
            <a:endParaRPr lang="en-US" altLang="zh-CN" dirty="0" smtClean="0"/>
          </a:p>
          <a:p>
            <a:pPr lvl="0"/>
            <a:endParaRPr lang="en-US" altLang="zh-CN" dirty="0" smtClean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lvl="0"/>
            <a:endParaRPr lang="zh-CN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09211" y="2024844"/>
          <a:ext cx="3735372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5372"/>
              </a:tblGrid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tf.constant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([1.])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tf.constant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true,False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tf.constant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(‘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hello,world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np.arange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(4)</a:t>
                      </a:r>
                      <a:endParaRPr lang="zh-CN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6087385" y="2024844"/>
          <a:ext cx="3780420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420"/>
              </a:tblGrid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判断是否是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tensor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tf.is_tensor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(b)   #return True</a:t>
                      </a:r>
                      <a:endParaRPr lang="zh-CN" altLang="zh-CN" sz="16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r>
                        <a:rPr lang="en-US" altLang="zh-CN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isinstance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a,tf.Tensor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 #return True</a:t>
                      </a:r>
                      <a:endParaRPr lang="zh-CN" altLang="zh-CN" sz="16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tf.is_tensor</a:t>
                      </a:r>
                      <a:r>
                        <a:rPr lang="en-US" altLang="zh-CN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(d)   #return False</a:t>
                      </a:r>
                      <a:endParaRPr lang="zh-CN" altLang="zh-CN" sz="16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976893"/>
              </p:ext>
            </p:extLst>
          </p:nvPr>
        </p:nvGraphicFramePr>
        <p:xfrm>
          <a:off x="1609211" y="4293096"/>
          <a:ext cx="3780420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420"/>
              </a:tblGrid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b.dtype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c.dtype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  (tf.float32,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tf.bool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tf.string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=tf.float32   #return True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b.dtype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tf.string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#return True</a:t>
                      </a:r>
                      <a:endParaRPr lang="zh-CN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95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zh-CN" altLang="en-US" dirty="0" smtClean="0"/>
              <a:t>数据类型：</a:t>
            </a:r>
            <a:r>
              <a:rPr lang="en-US" altLang="zh-CN" dirty="0" smtClean="0"/>
              <a:t>V2.0</a:t>
            </a:r>
            <a:r>
              <a:rPr lang="zh-CN" altLang="en-US" dirty="0"/>
              <a:t>常用</a:t>
            </a:r>
            <a:r>
              <a:rPr lang="zh-CN" altLang="en-US" dirty="0" smtClean="0"/>
              <a:t>的属性</a:t>
            </a:r>
            <a:r>
              <a:rPr lang="en-US" altLang="zh-CN" dirty="0" smtClean="0"/>
              <a:t>(</a:t>
            </a:r>
            <a:r>
              <a:rPr lang="zh-CN" altLang="en-US" dirty="0" smtClean="0"/>
              <a:t>数据</a:t>
            </a:r>
            <a:r>
              <a:rPr lang="zh-CN" altLang="en-US" dirty="0"/>
              <a:t>转换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77500" cy="5148262"/>
          </a:xfrm>
        </p:spPr>
        <p:txBody>
          <a:bodyPr/>
          <a:lstStyle/>
          <a:p>
            <a:pPr lvl="0"/>
            <a:r>
              <a:rPr lang="en-US" altLang="zh-CN" dirty="0" smtClean="0"/>
              <a:t>convert</a:t>
            </a:r>
            <a:endParaRPr lang="en-US" altLang="zh-CN" dirty="0"/>
          </a:p>
          <a:p>
            <a:pPr marL="0" lvl="0" indent="0">
              <a:buNone/>
            </a:pPr>
            <a:endParaRPr lang="en-US" altLang="zh-CN" dirty="0" smtClean="0"/>
          </a:p>
          <a:p>
            <a:pPr marL="0" lvl="0" indent="0">
              <a:buNone/>
            </a:pPr>
            <a:endParaRPr lang="en-US" altLang="zh-CN" dirty="0"/>
          </a:p>
          <a:p>
            <a:pPr lvl="0"/>
            <a:endParaRPr lang="en-US" altLang="zh-CN" dirty="0" smtClean="0"/>
          </a:p>
          <a:p>
            <a:pPr lvl="0"/>
            <a:r>
              <a:rPr lang="en-US" altLang="zh-CN" dirty="0" smtClean="0"/>
              <a:t>cast:</a:t>
            </a:r>
            <a:r>
              <a:rPr lang="zh-CN" altLang="en-US" dirty="0" smtClean="0"/>
              <a:t>同样可以实现数据转换，且更简洁，只需要指定</a:t>
            </a:r>
            <a:r>
              <a:rPr lang="en-US" altLang="zh-CN" dirty="0" err="1" smtClean="0"/>
              <a:t>dtype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lvl="0"/>
            <a:endParaRPr lang="zh-CN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09211" y="1844824"/>
          <a:ext cx="5148572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8572"/>
              </a:tblGrid>
              <a:tr h="3240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np.arrange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(5)   #array([0,1,2,3,4,5])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(‘int64’) #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中自动生成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int64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np.array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转换成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tensor, 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且需要指定数据类型为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inte32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tf.convert_to_tensor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a,dtype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=tf.int32)</a:t>
                      </a:r>
                      <a:endParaRPr lang="zh-CN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595173" y="4185084"/>
          <a:ext cx="9001327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327"/>
              </a:tblGrid>
              <a:tr h="299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tf.cast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(aa,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=tf.float32) 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指定转换成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float32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=23,shape=(5,),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=float32,numpy=array([0.,1.,2.,3.,4.]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=float32)&gt;</a:t>
                      </a:r>
                      <a:endParaRPr lang="zh-CN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aaa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tf.cast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(aa,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tf.double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指定转换成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float64</a:t>
                      </a:r>
                      <a:endParaRPr lang="zh-CN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=27,shape=(5,),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=float64,numpy=array([0.,1.,2.,3.,4.])&gt;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tf.cast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aaa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=tf.int32)</a:t>
                      </a:r>
                      <a:endParaRPr lang="zh-CN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=28,shape=(5,),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=int32,numpy=array([0,1,2,3,4]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09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zh-CN" altLang="en-US" dirty="0" smtClean="0"/>
              <a:t>数据类型：</a:t>
            </a:r>
            <a:r>
              <a:rPr lang="en-US" altLang="zh-CN" dirty="0" smtClean="0"/>
              <a:t>V2.0</a:t>
            </a:r>
            <a:r>
              <a:rPr lang="zh-CN" altLang="en-US" dirty="0"/>
              <a:t>常用</a:t>
            </a:r>
            <a:r>
              <a:rPr lang="zh-CN" altLang="en-US" dirty="0" smtClean="0"/>
              <a:t>的属性 </a:t>
            </a:r>
            <a:r>
              <a:rPr lang="en-US" altLang="zh-CN" dirty="0" smtClean="0"/>
              <a:t>(</a:t>
            </a:r>
            <a:r>
              <a:rPr lang="zh-CN" altLang="en-US" dirty="0" smtClean="0"/>
              <a:t>数据</a:t>
            </a:r>
            <a:r>
              <a:rPr lang="zh-CN" altLang="en-US" dirty="0"/>
              <a:t>转换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196752"/>
            <a:ext cx="10477500" cy="5148262"/>
          </a:xfrm>
        </p:spPr>
        <p:txBody>
          <a:bodyPr/>
          <a:lstStyle/>
          <a:p>
            <a:pPr lvl="0"/>
            <a:r>
              <a:rPr lang="en-US" altLang="zh-CN" dirty="0"/>
              <a:t>cast:</a:t>
            </a:r>
            <a:r>
              <a:rPr lang="zh-CN" altLang="en-US" dirty="0"/>
              <a:t>整型和布尔型之间的转换</a:t>
            </a:r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/>
              <a:t>Variable</a:t>
            </a:r>
            <a:r>
              <a:rPr lang="zh-CN" altLang="en-US" dirty="0"/>
              <a:t>：可求导的</a:t>
            </a:r>
            <a:r>
              <a:rPr lang="zh-CN" altLang="en-US" dirty="0" smtClean="0"/>
              <a:t>属性</a:t>
            </a:r>
            <a:r>
              <a:rPr lang="en-US" altLang="zh-CN" dirty="0" smtClean="0"/>
              <a:t>(</a:t>
            </a:r>
            <a:r>
              <a:rPr lang="zh-CN" altLang="en-US" dirty="0" smtClean="0"/>
              <a:t>专门为神经网络的参数所设计的属性）</a:t>
            </a: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609211" y="1808820"/>
          <a:ext cx="8087190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7190"/>
              </a:tblGrid>
              <a:tr h="299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tf.constant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([0,1]) #int32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的整型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9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tf.cast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b,dtype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tf.bool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=31,shape=(2,),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bool,numpy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=array([False,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True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])&gt;</a:t>
                      </a:r>
                      <a:endParaRPr lang="zh-CN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bb=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tf.cast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tf.bool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布尔型</a:t>
                      </a:r>
                      <a:endParaRPr lang="zh-CN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tf.cast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(bb,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=tf.int32) 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布尔型转换成整型</a:t>
                      </a:r>
                      <a:endParaRPr lang="zh-CN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#False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对应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对应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=34,shape=(2,),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=int32,numpy=array([0, 1]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=int32)&gt;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596211" y="4569013"/>
          <a:ext cx="4355773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5773"/>
              </a:tblGrid>
              <a:tr h="299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tf.range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9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tf.Variable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 #tensor a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在进行了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variable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的包装之后，就具备了可求导的特性。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b.dtype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#tf.int32</a:t>
                      </a:r>
                      <a:endParaRPr lang="zh-CN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b.name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#’Varibale:0’</a:t>
                      </a:r>
                      <a:endParaRPr lang="zh-CN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6096001" y="4560912"/>
          <a:ext cx="3564396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4396"/>
              </a:tblGrid>
              <a:tr h="299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iIsinstance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b,tf,tensor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    #False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9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isinstance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b,tf.Variable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  #True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9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tf.is_tensor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(b)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#True</a:t>
                      </a:r>
                      <a:endParaRPr lang="zh-CN" altLang="zh-CN" sz="1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8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9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42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创建</a:t>
            </a:r>
            <a:r>
              <a:rPr lang="en-US" altLang="zh-CN" dirty="0" smtClean="0"/>
              <a:t>Tensor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pPr lvl="0"/>
            <a:r>
              <a:rPr lang="en-US" altLang="zh-CN" dirty="0"/>
              <a:t>from </a:t>
            </a:r>
            <a:r>
              <a:rPr lang="en-US" altLang="zh-CN" dirty="0" err="1"/>
              <a:t>numpy</a:t>
            </a:r>
            <a:r>
              <a:rPr lang="en-US" altLang="zh-CN" dirty="0"/>
              <a:t>, list</a:t>
            </a:r>
          </a:p>
          <a:p>
            <a:pPr lvl="0"/>
            <a:r>
              <a:rPr lang="en-US" altLang="zh-CN" dirty="0"/>
              <a:t>zeros, ones</a:t>
            </a:r>
          </a:p>
          <a:p>
            <a:pPr lvl="0"/>
            <a:r>
              <a:rPr lang="en-US" altLang="zh-CN" dirty="0"/>
              <a:t>fill</a:t>
            </a:r>
          </a:p>
          <a:p>
            <a:pPr lvl="0"/>
            <a:r>
              <a:rPr lang="en-US" altLang="zh-CN" dirty="0"/>
              <a:t>random</a:t>
            </a:r>
          </a:p>
          <a:p>
            <a:pPr lvl="0"/>
            <a:r>
              <a:rPr lang="en-US" altLang="zh-CN" dirty="0"/>
              <a:t>constant</a:t>
            </a:r>
            <a:endParaRPr lang="zh-CN" altLang="zh-CN" dirty="0"/>
          </a:p>
          <a:p>
            <a:r>
              <a:rPr lang="en-US" altLang="zh-CN" dirty="0"/>
              <a:t>Application</a:t>
            </a:r>
          </a:p>
          <a:p>
            <a:endParaRPr lang="zh-CN" altLang="zh-CN" dirty="0"/>
          </a:p>
          <a:p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218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zh-CN" altLang="en-US" dirty="0" smtClean="0"/>
              <a:t>创建</a:t>
            </a:r>
            <a:r>
              <a:rPr lang="en-US" altLang="zh-CN" dirty="0" smtClean="0"/>
              <a:t>Tensor: from </a:t>
            </a:r>
            <a:r>
              <a:rPr lang="en-US" altLang="zh-CN" dirty="0" err="1" smtClean="0"/>
              <a:t>numpy</a:t>
            </a:r>
            <a:r>
              <a:rPr lang="en-US" altLang="zh-CN" dirty="0" smtClean="0"/>
              <a:t>/list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pPr lvl="0"/>
            <a:r>
              <a:rPr lang="en-US" altLang="zh-CN" dirty="0"/>
              <a:t>from </a:t>
            </a:r>
            <a:r>
              <a:rPr lang="en-US" altLang="zh-CN" dirty="0" err="1" smtClean="0"/>
              <a:t>numpy</a:t>
            </a:r>
            <a:endParaRPr lang="en-US" altLang="zh-CN" dirty="0" smtClean="0"/>
          </a:p>
          <a:p>
            <a:pPr marL="0" lvl="0" indent="0">
              <a:buNone/>
            </a:pPr>
            <a:endParaRPr lang="en-US" altLang="zh-CN" dirty="0"/>
          </a:p>
          <a:p>
            <a:r>
              <a:rPr lang="en-US" altLang="zh-CN" dirty="0"/>
              <a:t>from </a:t>
            </a:r>
            <a:r>
              <a:rPr lang="en-US" altLang="zh-CN" dirty="0" smtClean="0"/>
              <a:t>list</a:t>
            </a:r>
            <a:endParaRPr lang="zh-CN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15196" y="1772816"/>
          <a:ext cx="7973192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3192"/>
              </a:tblGrid>
              <a:tr h="299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tf.convert_to_tensor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np.ones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([2,3])) 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可以通过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来设定为常用的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float32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或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int32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67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=42,shape=(2,3),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=float64,numpy=array([[1.,1.,1.]],[1.,1.,1.]])&gt;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610512" y="2982704"/>
          <a:ext cx="8301912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912"/>
              </a:tblGrid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#list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可转换到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的前提是必须能转换成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np.array</a:t>
                      </a:r>
                      <a:r>
                        <a:rPr lang="zh-CN" altLang="en-US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的数据。例如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[1, (1</a:t>
                      </a:r>
                      <a:r>
                        <a:rPr lang="zh-CN" altLang="en-US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2)]</a:t>
                      </a:r>
                      <a:r>
                        <a:rPr lang="zh-CN" altLang="en-US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不支持转换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tf.convert_to_tensor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([1, 2])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=46,shape=(2,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=int32,numpy=array([1, 2],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=int32)&gt;</a:t>
                      </a:r>
                      <a:endParaRPr lang="en-US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当数据类型不一致时：一个整型，一个浮点型，返回都是浮点型</a:t>
                      </a:r>
                      <a:endParaRPr lang="en-US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tf.convert_to_tensor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([1, 2.])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27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=48,shape=(2,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=float32,numpy=array([1., 2.],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=float32)&gt;</a:t>
                      </a:r>
                      <a:endParaRPr lang="en-US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60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zh-CN" altLang="en-US" dirty="0" smtClean="0"/>
              <a:t>创建</a:t>
            </a:r>
            <a:r>
              <a:rPr lang="en-US" altLang="zh-CN" dirty="0" smtClean="0"/>
              <a:t>Tensor: zeros/ones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pPr lvl="0"/>
            <a:r>
              <a:rPr lang="en-US" altLang="zh-CN" dirty="0" err="1" smtClean="0"/>
              <a:t>tf.zeros</a:t>
            </a:r>
            <a:r>
              <a:rPr lang="en-US" altLang="zh-CN" dirty="0" smtClean="0"/>
              <a:t>: </a:t>
            </a:r>
            <a:r>
              <a:rPr lang="zh-CN" altLang="en-US" dirty="0" smtClean="0"/>
              <a:t>初始化全为</a:t>
            </a:r>
            <a:r>
              <a:rPr lang="en-US" altLang="zh-CN" dirty="0" smtClean="0"/>
              <a:t>0</a:t>
            </a:r>
          </a:p>
          <a:p>
            <a:pPr marL="0" lvl="0" indent="0">
              <a:buNone/>
            </a:pPr>
            <a:endParaRPr lang="en-US" altLang="zh-CN" dirty="0" smtClean="0"/>
          </a:p>
          <a:p>
            <a:pPr marL="0" lvl="0" indent="0">
              <a:buNone/>
            </a:pPr>
            <a:endParaRPr lang="en-US" altLang="zh-CN" dirty="0"/>
          </a:p>
          <a:p>
            <a:r>
              <a:rPr lang="en-US" altLang="zh-CN" dirty="0" err="1" smtClean="0"/>
              <a:t>tf.ones</a:t>
            </a:r>
            <a:r>
              <a:rPr lang="en-US" altLang="zh-CN" dirty="0" smtClean="0"/>
              <a:t>: </a:t>
            </a:r>
            <a:r>
              <a:rPr lang="zh-CN" altLang="en-US" dirty="0" smtClean="0"/>
              <a:t>类似于</a:t>
            </a:r>
            <a:r>
              <a:rPr lang="en-US" altLang="zh-CN" dirty="0" err="1" smtClean="0"/>
              <a:t>tf.zeros</a:t>
            </a:r>
            <a:r>
              <a:rPr lang="zh-CN" altLang="en-US" dirty="0" smtClean="0"/>
              <a:t>，在这里是初始化全为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zh-CN" dirty="0" smtClean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08041" y="1988840"/>
          <a:ext cx="8981304" cy="69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1304"/>
              </a:tblGrid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tf.zeros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([2,2])  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这里的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[2,2]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是指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为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，区别于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convert_to_tensor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67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=10,shape=(2, 2),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=float32,numpy=array([[0.,0.],[0.,0.]],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=float32)&gt;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608041" y="3720271"/>
          <a:ext cx="8088359" cy="228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8359"/>
              </a:tblGrid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tf.ones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67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=27,shape=(1,),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=float32,numpy=array([1.],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=float32)&gt;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67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tf.ones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([])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67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=31,shape=(),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=float32,numpy=1.0&gt;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67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tf.ones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([2])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67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=31,shape=(),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=float32,numpy=array([[1.,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1., 1.], 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[1.,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1., 1.]],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06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zh-CN" altLang="en-US" dirty="0" smtClean="0"/>
              <a:t>创建</a:t>
            </a:r>
            <a:r>
              <a:rPr lang="en-US" altLang="zh-CN" dirty="0" smtClean="0"/>
              <a:t>Tensor: fill/normal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err="1" smtClean="0"/>
              <a:t>tf.fill</a:t>
            </a:r>
            <a:r>
              <a:rPr lang="en-US" altLang="zh-CN" dirty="0" smtClean="0"/>
              <a:t>(): </a:t>
            </a:r>
            <a:r>
              <a:rPr lang="zh-CN" altLang="en-US" dirty="0" smtClean="0"/>
              <a:t>传入参数</a:t>
            </a:r>
            <a:r>
              <a:rPr lang="en-US" altLang="zh-CN" dirty="0" smtClean="0"/>
              <a:t>(</a:t>
            </a:r>
            <a:r>
              <a:rPr lang="en-US" altLang="zh-CN" dirty="0"/>
              <a:t>shape</a:t>
            </a:r>
            <a:r>
              <a:rPr lang="zh-CN" altLang="en-US" dirty="0" smtClean="0"/>
              <a:t>和</a:t>
            </a:r>
            <a:r>
              <a:rPr lang="zh-CN" altLang="en-US" dirty="0"/>
              <a:t>元素</a:t>
            </a:r>
            <a:r>
              <a:rPr lang="en-US" altLang="zh-CN" dirty="0" smtClean="0"/>
              <a:t>)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 err="1" smtClean="0"/>
              <a:t>tf.random.normal</a:t>
            </a:r>
            <a:r>
              <a:rPr lang="en-US" altLang="zh-CN" dirty="0" smtClean="0"/>
              <a:t>(): </a:t>
            </a:r>
            <a:r>
              <a:rPr lang="zh-CN" altLang="en-US" dirty="0" smtClean="0"/>
              <a:t>随机初始化</a:t>
            </a:r>
            <a:endParaRPr lang="zh-CN" altLang="zh-CN" dirty="0" smtClean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08041" y="1988840"/>
          <a:ext cx="8981304" cy="69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1304"/>
              </a:tblGrid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tf.fill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([2,2]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0)  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这里的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[2,2]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是指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为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为元素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67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=91,shape=(2, 2),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=int32,numpy=array([[0.,0.],[0.,0.]],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=int32)&gt;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608041" y="3720271"/>
          <a:ext cx="8981304" cy="252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1304"/>
              </a:tblGrid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tf.random.normal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([2,2],mean=1,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stddev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=1) 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可以指定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，均值和标准差）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67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=57,shape=(2, 2),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=array([2.3931956,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0.33781087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 [1.0709286, 1.1542176]], 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=float32)&gt;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67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tf.ones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([])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67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=31,shape=(),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=float32,numpy=1.0&gt;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67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tf.ones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([2])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67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=31,shape=(),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=float32,numpy=array([[1.,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1., 1.], 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[1.,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1., 1.]],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59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 err="1" smtClean="0"/>
              <a:t>TensorFlow</a:t>
            </a:r>
            <a:r>
              <a:rPr lang="zh-CN" altLang="en-US" b="1" dirty="0" smtClean="0"/>
              <a:t>框架介绍</a:t>
            </a:r>
            <a:endParaRPr lang="en-US" altLang="zh-CN" b="1" dirty="0" smtClean="0"/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TensorFlow2.0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基础操作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TensorFlow2.0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高阶操作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TensorFlow2.0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中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Keras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高层接口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TensorFlow2.0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实战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775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zh-CN" altLang="en-US" dirty="0" smtClean="0"/>
              <a:t>创建</a:t>
            </a:r>
            <a:r>
              <a:rPr lang="en-US" altLang="zh-CN" dirty="0" smtClean="0"/>
              <a:t>Tensor: Uniform/shuffle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err="1" smtClean="0"/>
              <a:t>tf.random.uniform</a:t>
            </a:r>
            <a:r>
              <a:rPr lang="en-US" altLang="zh-CN" dirty="0" smtClean="0"/>
              <a:t>(): </a:t>
            </a:r>
            <a:r>
              <a:rPr lang="zh-CN" altLang="en-US" dirty="0" smtClean="0"/>
              <a:t>随机</a:t>
            </a:r>
            <a:r>
              <a:rPr lang="zh-CN" altLang="en-US" dirty="0"/>
              <a:t>均匀</a:t>
            </a:r>
            <a:r>
              <a:rPr lang="zh-CN" altLang="en-US" dirty="0" smtClean="0"/>
              <a:t>分布初始化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err="1" smtClean="0"/>
              <a:t>tf.random.shuffle</a:t>
            </a:r>
            <a:r>
              <a:rPr lang="en-US" altLang="zh-CN" dirty="0" smtClean="0"/>
              <a:t>(): </a:t>
            </a:r>
            <a:r>
              <a:rPr lang="zh-CN" altLang="en-US" dirty="0" smtClean="0"/>
              <a:t>将数据顺序打乱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609211" y="1844824"/>
          <a:ext cx="8555241" cy="165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5241"/>
              </a:tblGrid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可以指定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，最小值和最大值。此处以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之间的均匀分布为例。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若不指定均值和标准差，则默认选择均值为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，标准差为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的标准正太分布</a:t>
                      </a:r>
                      <a:endParaRPr lang="en-US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tf.random.uniform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([2,2],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minval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maxval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67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=79, shape=(2, 2),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=array([0.1432991,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0.0267868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 [0.08979011, 0.8807217]], 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=float32)&gt;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609211" y="4185084"/>
          <a:ext cx="8555241" cy="129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5241"/>
              </a:tblGrid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tf.range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tf.random.shuffle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67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=67, shape=(10, 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=array([2,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9, 3, 8, 7, 0, 5, 4,6])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=float32)&gt;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366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索引和切片</a:t>
            </a:r>
            <a:r>
              <a:rPr lang="en-US" altLang="zh-CN" dirty="0" smtClean="0"/>
              <a:t>: </a:t>
            </a:r>
            <a:r>
              <a:rPr lang="zh-CN" altLang="en-US" dirty="0" smtClean="0"/>
              <a:t>索引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zh-CN" altLang="en-US" dirty="0" smtClean="0"/>
              <a:t>基础索引方式：给定每一个维度的索引</a:t>
            </a:r>
            <a:r>
              <a:rPr lang="en-US" altLang="zh-CN" dirty="0" smtClean="0"/>
              <a:t>([</a:t>
            </a:r>
            <a:r>
              <a:rPr lang="en-US" altLang="zh-CN" dirty="0"/>
              <a:t>index][index</a:t>
            </a:r>
            <a:r>
              <a:rPr lang="en-US" altLang="zh-CN" dirty="0" smtClean="0"/>
              <a:t>])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/>
              <a:t>类似于</a:t>
            </a:r>
            <a:r>
              <a:rPr lang="en-US" altLang="zh-CN" dirty="0" err="1" smtClean="0"/>
              <a:t>Numpy</a:t>
            </a:r>
            <a:r>
              <a:rPr lang="zh-CN" altLang="en-US" dirty="0" smtClean="0"/>
              <a:t>的索引方式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609211" y="1808818"/>
          <a:ext cx="8591245" cy="2196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1245"/>
              </a:tblGrid>
              <a:tr h="3828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tf.ones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([1, 5, 5,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28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a[0][0]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613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=16, shape=(5, 3),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=array([[1.,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1., 1.], 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[1.,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1., 1.], 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[1.,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1., 1.], 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[1.,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1., 1.], 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[1.,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1., 1.]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=float32)&gt;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28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a[0][0][0]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=29, shape=(3, 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=array([[1.,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1., 1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=float32)&gt;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601263" y="4580393"/>
          <a:ext cx="4500961" cy="179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961"/>
              </a:tblGrid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tf.random.normal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28, 28, 3])   #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可以理解为随机生成的四张照片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a[1].shape   #</a:t>
                      </a:r>
                      <a:r>
                        <a:rPr lang="zh-CN" altLang="en-US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相当于对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张照片取一个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67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([28,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28, 3])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67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a[1, 2].shape   #</a:t>
                      </a:r>
                      <a:r>
                        <a:rPr lang="zh-CN" altLang="en-US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相当于取第二张照片的第三行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67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([28, 3])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82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索引和切片</a:t>
            </a:r>
            <a:r>
              <a:rPr lang="en-US" altLang="zh-CN" dirty="0" smtClean="0"/>
              <a:t>: </a:t>
            </a:r>
            <a:r>
              <a:rPr lang="zh-CN" altLang="en-US" dirty="0" smtClean="0"/>
              <a:t>切片（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smtClean="0"/>
              <a:t>[</a:t>
            </a:r>
            <a:r>
              <a:rPr lang="en-US" altLang="zh-CN" dirty="0" err="1" smtClean="0"/>
              <a:t>start:end</a:t>
            </a:r>
            <a:r>
              <a:rPr lang="en-US" altLang="zh-CN" dirty="0" smtClean="0"/>
              <a:t>]: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/>
              <a:t>start:end:stop</a:t>
            </a:r>
            <a:r>
              <a:rPr lang="en-US" altLang="zh-CN" dirty="0" smtClean="0"/>
              <a:t>]/[::step]</a:t>
            </a:r>
          </a:p>
          <a:p>
            <a:r>
              <a:rPr lang="en-US" altLang="zh-CN" dirty="0" smtClean="0"/>
              <a:t>[::-1]</a:t>
            </a:r>
          </a:p>
          <a:p>
            <a:r>
              <a:rPr lang="en-US" altLang="zh-CN" dirty="0" smtClean="0"/>
              <a:t>…</a:t>
            </a:r>
          </a:p>
          <a:p>
            <a:r>
              <a:rPr lang="en-US" altLang="zh-CN" dirty="0" err="1" smtClean="0"/>
              <a:t>tf.gather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668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索引和切片</a:t>
            </a:r>
            <a:r>
              <a:rPr lang="en-US" altLang="zh-CN" dirty="0" smtClean="0"/>
              <a:t>: </a:t>
            </a:r>
            <a:r>
              <a:rPr lang="zh-CN" altLang="en-US" dirty="0" smtClean="0"/>
              <a:t>切片（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smtClean="0"/>
              <a:t>[</a:t>
            </a:r>
            <a:r>
              <a:rPr lang="en-US" altLang="zh-CN" dirty="0" err="1" smtClean="0"/>
              <a:t>start:end</a:t>
            </a:r>
            <a:r>
              <a:rPr lang="en-US" altLang="zh-CN" dirty="0" smtClean="0"/>
              <a:t>]: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[</a:t>
            </a:r>
            <a:r>
              <a:rPr lang="en-US" altLang="zh-CN" dirty="0" err="1"/>
              <a:t>start:end:stop</a:t>
            </a:r>
            <a:r>
              <a:rPr lang="en-US" altLang="zh-CN" dirty="0" smtClean="0"/>
              <a:t>]/[::step]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616869" y="1880828"/>
          <a:ext cx="7179431" cy="3282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9431"/>
              </a:tblGrid>
              <a:tr h="3282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tf.range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82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=array[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0, 1, 2, 3, 4, 5, 6, 7, 8, 9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82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a[-1:]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82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=48, shape=(1,),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82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a[:2]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82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=58, shape=(2,),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=array([0, 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82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a[:-1]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82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tf.Tensor:id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=63, shape=(2,),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=array([0, 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1, 2, 3, 4, 5, 6, 7, 8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82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tf.random.normal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28, 28, 3]) 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82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b[0,: , :, :].shape   #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([28, 28, 3])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1609211" y="5703339"/>
          <a:ext cx="5242873" cy="61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873"/>
              </a:tblGrid>
              <a:tr h="3061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b[:,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0:28:2, 0:28:2, :].shape   #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14, 14, 3])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061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b[:, ::2, ::2, :].shape         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14, 14, 3])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77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索引和切片</a:t>
            </a:r>
            <a:r>
              <a:rPr lang="en-US" altLang="zh-CN" dirty="0" smtClean="0"/>
              <a:t>: </a:t>
            </a:r>
            <a:r>
              <a:rPr lang="zh-CN" altLang="en-US" dirty="0" smtClean="0"/>
              <a:t>切片（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/>
              <a:t>b[::-1]: </a:t>
            </a:r>
            <a:r>
              <a:rPr lang="zh-CN" altLang="en-US" dirty="0"/>
              <a:t>倒序</a:t>
            </a:r>
            <a:endParaRPr lang="en-US" altLang="zh-CN" dirty="0" smtClean="0"/>
          </a:p>
          <a:p>
            <a:r>
              <a:rPr lang="en-US" altLang="zh-CN" dirty="0" smtClean="0"/>
              <a:t>‘…’: </a:t>
            </a:r>
            <a:r>
              <a:rPr lang="zh-CN" altLang="en-US" dirty="0" smtClean="0"/>
              <a:t>默认为任意长的冒号</a:t>
            </a:r>
            <a:endParaRPr lang="en-US" altLang="zh-CN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err="1" smtClean="0"/>
              <a:t>tf.gather</a:t>
            </a:r>
            <a:r>
              <a:rPr lang="en-US" altLang="zh-CN" sz="2000" dirty="0" smtClean="0"/>
              <a:t>: </a:t>
            </a:r>
            <a:r>
              <a:rPr lang="zh-CN" altLang="en-US" sz="2000" dirty="0" smtClean="0"/>
              <a:t>可以获取指定维度所指定索引的数据。并且可以用来进行抽取数据顺序的设定。</a:t>
            </a:r>
            <a:endParaRPr lang="en-US" altLang="zh-CN" sz="2000" dirty="0" smtClean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1608594" y="2312876"/>
          <a:ext cx="4501107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1107"/>
              </a:tblGrid>
              <a:tr h="2687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tf.random.normal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4, 28, 28, 3])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0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a[0, …].shape  #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28, 28, 3])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0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a[…, 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0].shape  #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 4, 28, 28])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0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a[1, 0,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…, 0].shape  #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([28, 28])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608594" y="4611464"/>
          <a:ext cx="914562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5623"/>
              </a:tblGrid>
              <a:tr h="2700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tf.random.normal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35, 8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0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tf.gather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(data,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axis=0, indices=[2, 3]).shape #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参数分别代表：数据源、维度、对应维度的索引号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0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 35, 8])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0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tf.gather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(data,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axis=0, indices=[2, 1, 3, 0]).shape  #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可以理解为抽取第一个维度的索引所对应的顺序为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2,1,3,0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00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35, 8])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88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维度变换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smtClean="0"/>
              <a:t>shape, </a:t>
            </a:r>
            <a:r>
              <a:rPr lang="en-US" altLang="zh-CN" dirty="0" err="1" smtClean="0"/>
              <a:t>ndim</a:t>
            </a:r>
            <a:endParaRPr lang="en-US" altLang="zh-CN" dirty="0" smtClean="0"/>
          </a:p>
          <a:p>
            <a:r>
              <a:rPr lang="en-US" altLang="zh-CN" dirty="0" smtClean="0"/>
              <a:t>reshape</a:t>
            </a:r>
          </a:p>
          <a:p>
            <a:r>
              <a:rPr lang="en-US" altLang="zh-CN" dirty="0" err="1" smtClean="0"/>
              <a:t>expand_dims</a:t>
            </a:r>
            <a:r>
              <a:rPr lang="en-US" altLang="zh-CN" dirty="0" smtClean="0"/>
              <a:t>/squeeze</a:t>
            </a:r>
          </a:p>
          <a:p>
            <a:r>
              <a:rPr lang="en-US" altLang="zh-CN" dirty="0" smtClean="0"/>
              <a:t>transpose</a:t>
            </a:r>
          </a:p>
          <a:p>
            <a:r>
              <a:rPr lang="en-US" altLang="zh-CN" dirty="0" err="1" smtClean="0"/>
              <a:t>broadcast_to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449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维度变换</a:t>
            </a:r>
            <a:r>
              <a:rPr lang="en-US" altLang="zh-CN" dirty="0" smtClean="0"/>
              <a:t>: view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smtClean="0"/>
              <a:t>view</a:t>
            </a:r>
            <a:r>
              <a:rPr lang="zh-CN" altLang="en-US" dirty="0" smtClean="0"/>
              <a:t>的概念</a:t>
            </a:r>
            <a:r>
              <a:rPr lang="en-US" altLang="zh-CN" dirty="0" smtClean="0"/>
              <a:t>(content)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[b, 28, 28] → </a:t>
            </a:r>
            <a:r>
              <a:rPr lang="zh-CN" altLang="en-US" dirty="0" smtClean="0"/>
              <a:t>标准的</a:t>
            </a:r>
            <a:r>
              <a:rPr lang="en-US" altLang="zh-CN" dirty="0" smtClean="0"/>
              <a:t>content</a:t>
            </a:r>
            <a:r>
              <a:rPr lang="zh-CN" altLang="en-US" dirty="0" smtClean="0"/>
              <a:t>模式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[b, 28*28]</a:t>
            </a:r>
          </a:p>
          <a:p>
            <a:pPr lvl="1"/>
            <a:r>
              <a:rPr lang="en-US" altLang="zh-CN" dirty="0" smtClean="0"/>
              <a:t>[b, 2, 14*28]</a:t>
            </a:r>
          </a:p>
          <a:p>
            <a:pPr lvl="1"/>
            <a:r>
              <a:rPr lang="en-US" altLang="zh-CN" dirty="0" smtClean="0"/>
              <a:t>[b, 28, 28, 1] → [batch, height(row), width(</a:t>
            </a:r>
            <a:r>
              <a:rPr lang="en-US" altLang="zh-CN" dirty="0" err="1" smtClean="0"/>
              <a:t>columa</a:t>
            </a:r>
            <a:r>
              <a:rPr lang="en-US" altLang="zh-CN" dirty="0" smtClean="0"/>
              <a:t>), channel]</a:t>
            </a:r>
          </a:p>
          <a:p>
            <a:pPr marL="0" indent="0">
              <a:buNone/>
            </a:pPr>
            <a:endParaRPr lang="zh-CN" altLang="zh-CN" dirty="0" smtClean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897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维度变换</a:t>
            </a:r>
            <a:r>
              <a:rPr lang="en-US" altLang="zh-CN" dirty="0" smtClean="0"/>
              <a:t>: reshape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smtClean="0"/>
              <a:t>reshape</a:t>
            </a:r>
            <a:r>
              <a:rPr lang="zh-CN" altLang="en-US" dirty="0" smtClean="0"/>
              <a:t>的使用方法：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609211" y="1808820"/>
          <a:ext cx="7619137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9137"/>
              </a:tblGrid>
              <a:tr h="284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tf.random.normal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28, 28, 3])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4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28, 28, 3])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4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a.shape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a.ndim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分别返回数据形状和总维度数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4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28, 28, 3]), 4)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4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zh-CN" altLang="en-US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传入的参数分别为：数据源、目标获得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</a:t>
                      </a:r>
                      <a:r>
                        <a:rPr lang="zh-CN" altLang="en-US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的方式。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784=28</a:t>
                      </a:r>
                      <a:r>
                        <a:rPr lang="zh-CN" altLang="en-US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4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tf.reshape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[4, 784, 3]).shape  #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可以理解为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[batch, pixel, channel]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4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TesorShape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784, 3]), 4)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4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tf.reshape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[4, -1, 3]).shape  #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要保证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要等于原数据大小，因此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会自动计算出结果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4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TesorShape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784, 3]), 4)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4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tf.reshape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[4, 784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3]).shape</a:t>
                      </a:r>
                      <a:endParaRPr lang="en-US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4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2352])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00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维度变换</a:t>
            </a:r>
            <a:r>
              <a:rPr lang="en-US" altLang="zh-CN" dirty="0" smtClean="0"/>
              <a:t>: reshape</a:t>
            </a:r>
            <a:r>
              <a:rPr lang="zh-CN" altLang="en-US" dirty="0" smtClean="0"/>
              <a:t>的灵活性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smtClean="0"/>
              <a:t>reshape</a:t>
            </a:r>
            <a:r>
              <a:rPr lang="zh-CN" altLang="en-US" dirty="0" smtClean="0"/>
              <a:t>的灵活性：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611823" y="1700808"/>
          <a:ext cx="7619137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9137"/>
              </a:tblGrid>
              <a:tr h="2790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20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tf.random.normal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</a:t>
                      </a:r>
                      <a:r>
                        <a:rPr lang="en-US" altLang="zh-CN" sz="2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28, 28, 3])</a:t>
                      </a:r>
                      <a:endParaRPr lang="en-US" altLang="zh-CN" sz="20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90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2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28, 28, 3])</a:t>
                      </a:r>
                      <a:endParaRPr lang="en-US" altLang="zh-CN" sz="20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90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tf.reshape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20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tf.reshape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</a:t>
                      </a:r>
                      <a:r>
                        <a:rPr lang="en-US" altLang="zh-CN" sz="2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[4, -1]), [4, 28, 28, 3]).shape</a:t>
                      </a:r>
                      <a:endParaRPr lang="en-US" altLang="zh-CN" sz="20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90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TesorShape</a:t>
                      </a:r>
                      <a:r>
                        <a:rPr lang="en-US" altLang="zh-CN" sz="2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28, 28, 3])</a:t>
                      </a:r>
                      <a:endParaRPr lang="en-US" altLang="zh-CN" sz="20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90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tf.reshape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20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tf.reshape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</a:t>
                      </a:r>
                      <a:r>
                        <a:rPr lang="en-US" altLang="zh-CN" sz="2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[4, -1]), [4, 14, 56, 3]).shape  #</a:t>
                      </a:r>
                      <a:r>
                        <a:rPr lang="zh-CN" altLang="en-US" sz="2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只需保证数据的</a:t>
                      </a:r>
                      <a:r>
                        <a:rPr lang="en-US" altLang="zh-CN" sz="2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r>
                        <a:rPr lang="zh-CN" altLang="en-US" sz="2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相同</a:t>
                      </a:r>
                      <a:endParaRPr lang="en-US" altLang="zh-CN" sz="20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90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</a:t>
                      </a:r>
                      <a:r>
                        <a:rPr lang="en-US" altLang="zh-CN" sz="2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14, 56, 3])</a:t>
                      </a:r>
                      <a:endParaRPr lang="en-US" altLang="zh-CN" sz="20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90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tf.reshape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20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tf.reshape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</a:t>
                      </a:r>
                      <a:r>
                        <a:rPr lang="en-US" altLang="zh-CN" sz="2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[4, -1]), [4, 1, 784, 3]).shape</a:t>
                      </a:r>
                      <a:endParaRPr lang="en-US" altLang="zh-CN" sz="20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90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2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</a:t>
                      </a:r>
                      <a:r>
                        <a:rPr lang="en-US" altLang="zh-CN" sz="2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1, 784, 31])</a:t>
                      </a:r>
                      <a:endParaRPr lang="en-US" altLang="zh-CN" sz="20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61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维度变换</a:t>
            </a:r>
            <a:r>
              <a:rPr lang="en-US" altLang="zh-CN" dirty="0" smtClean="0"/>
              <a:t>: </a:t>
            </a:r>
            <a:r>
              <a:rPr lang="zh-CN" altLang="en-US" dirty="0" smtClean="0"/>
              <a:t>转置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err="1" smtClean="0"/>
              <a:t>tf.transpose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w,h</a:t>
            </a:r>
            <a:r>
              <a:rPr lang="en-US" altLang="zh-CN" dirty="0" smtClean="0"/>
              <a:t>] →[h, w]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/>
              <a:t>指定转置的维度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614693" y="1999469"/>
          <a:ext cx="448130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1307"/>
              </a:tblGrid>
              <a:tr h="2790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tf.random.normal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3, 2, 1])</a:t>
                      </a:r>
                      <a:endParaRPr lang="en-US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90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a.shape</a:t>
                      </a:r>
                      <a:endParaRPr lang="en-US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90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TesorShape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3, 2, 1])</a:t>
                      </a:r>
                      <a:endParaRPr lang="en-US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90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tf.transpose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(a).shape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90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([1,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2, 3, 4])</a:t>
                      </a:r>
                      <a:endParaRPr lang="en-US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610625" y="4761148"/>
          <a:ext cx="628150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1507"/>
              </a:tblGrid>
              <a:tr h="2790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zh-CN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指定参数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perm</a:t>
                      </a:r>
                      <a:r>
                        <a:rPr lang="zh-CN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，可以指定转置后的维度顺序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90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tf.transpose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 perm=[0, 1, 3, 2]).shape  #</a:t>
                      </a:r>
                      <a:r>
                        <a:rPr lang="zh-CN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前两给维度保持不变，交换后两个维度的顺序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90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3, 1, 2])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933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TensorFlow</a:t>
            </a:r>
            <a:r>
              <a:rPr lang="en-US" altLang="zh-CN" dirty="0" smtClean="0"/>
              <a:t> </a:t>
            </a:r>
            <a:r>
              <a:rPr lang="zh-CN" altLang="en-US" dirty="0" smtClean="0"/>
              <a:t>框架介绍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4680000"/>
          </a:xfrm>
        </p:spPr>
        <p:txBody>
          <a:bodyPr/>
          <a:lstStyle/>
          <a:p>
            <a:r>
              <a:rPr lang="en-US" altLang="zh-CN" dirty="0" err="1" smtClean="0">
                <a:sym typeface="+mn-lt"/>
              </a:rPr>
              <a:t>TensorFlow</a:t>
            </a:r>
            <a:r>
              <a:rPr lang="en-US" altLang="zh-CN" dirty="0" smtClean="0">
                <a:sym typeface="+mn-lt"/>
              </a:rPr>
              <a:t> </a:t>
            </a:r>
            <a:r>
              <a:rPr lang="zh-CN" altLang="en-US" dirty="0" smtClean="0">
                <a:sym typeface="+mn-lt"/>
              </a:rPr>
              <a:t>简介</a:t>
            </a:r>
            <a:endParaRPr lang="en-US" altLang="zh-CN" dirty="0">
              <a:sym typeface="+mn-lt"/>
            </a:endParaRPr>
          </a:p>
          <a:p>
            <a:r>
              <a:rPr lang="en-US" altLang="zh-CN" dirty="0" err="1" smtClean="0">
                <a:sym typeface="+mn-lt"/>
              </a:rPr>
              <a:t>TensorFlow</a:t>
            </a:r>
            <a:r>
              <a:rPr lang="zh-CN" altLang="en-US" dirty="0" smtClean="0">
                <a:sym typeface="+mn-lt"/>
              </a:rPr>
              <a:t>的前世今生</a:t>
            </a:r>
            <a:endParaRPr lang="en-US" altLang="zh-CN" dirty="0">
              <a:sym typeface="+mn-lt"/>
            </a:endParaRPr>
          </a:p>
          <a:p>
            <a:r>
              <a:rPr lang="zh-CN" altLang="en-US" dirty="0" smtClean="0">
                <a:sym typeface="+mn-lt"/>
              </a:rPr>
              <a:t>忘掉</a:t>
            </a:r>
            <a:r>
              <a:rPr lang="en-US" altLang="zh-CN" dirty="0" smtClean="0">
                <a:sym typeface="+mn-lt"/>
              </a:rPr>
              <a:t>TensorFlow1.0</a:t>
            </a:r>
          </a:p>
          <a:p>
            <a:r>
              <a:rPr lang="en-US" altLang="zh-CN" dirty="0" smtClean="0">
                <a:sym typeface="+mn-lt"/>
              </a:rPr>
              <a:t>TensorFlow2.0</a:t>
            </a:r>
            <a:r>
              <a:rPr lang="zh-CN" altLang="en-US" dirty="0" smtClean="0">
                <a:sym typeface="+mn-lt"/>
              </a:rPr>
              <a:t>介绍</a:t>
            </a:r>
            <a:endParaRPr lang="en-US" altLang="zh-CN" dirty="0" smtClean="0">
              <a:sym typeface="+mn-lt"/>
            </a:endParaRPr>
          </a:p>
          <a:p>
            <a:r>
              <a:rPr lang="zh-CN" altLang="en-US" dirty="0" smtClean="0">
                <a:sym typeface="+mn-lt"/>
              </a:rPr>
              <a:t>为什么使用</a:t>
            </a:r>
            <a:r>
              <a:rPr lang="en-US" altLang="zh-CN" dirty="0" err="1" smtClean="0">
                <a:sym typeface="+mn-lt"/>
              </a:rPr>
              <a:t>TensorFlow</a:t>
            </a:r>
            <a:endParaRPr lang="en-US" altLang="zh-CN" dirty="0" smtClean="0">
              <a:sym typeface="+mn-lt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00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维度变换</a:t>
            </a:r>
            <a:r>
              <a:rPr lang="en-US" altLang="zh-CN" dirty="0" smtClean="0"/>
              <a:t>: </a:t>
            </a:r>
            <a:r>
              <a:rPr lang="zh-CN" altLang="en-US" dirty="0" smtClean="0"/>
              <a:t>增加维度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zh-CN" altLang="en-US" dirty="0" smtClean="0"/>
              <a:t>维度扩张：</a:t>
            </a:r>
            <a:r>
              <a:rPr lang="en-US" altLang="zh-CN" dirty="0" smtClean="0"/>
              <a:t>expand dim</a:t>
            </a:r>
          </a:p>
          <a:p>
            <a:r>
              <a:rPr lang="en-US" altLang="zh-CN" dirty="0" smtClean="0"/>
              <a:t>a: [classes, students, classes] → [4, 35, 8]: </a:t>
            </a:r>
            <a:r>
              <a:rPr lang="zh-CN" altLang="en-US" dirty="0" smtClean="0"/>
              <a:t>可以描述为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个班级，每个班级有</a:t>
            </a:r>
            <a:r>
              <a:rPr lang="en-US" altLang="zh-CN" dirty="0" smtClean="0"/>
              <a:t>35</a:t>
            </a:r>
            <a:r>
              <a:rPr lang="zh-CN" altLang="en-US" dirty="0" smtClean="0"/>
              <a:t>个学生，每个学生有</a:t>
            </a:r>
            <a:r>
              <a:rPr lang="en-US" altLang="zh-CN" dirty="0" smtClean="0"/>
              <a:t>8</a:t>
            </a:r>
            <a:r>
              <a:rPr lang="zh-CN" altLang="en-US" dirty="0" smtClean="0"/>
              <a:t>门课程。</a:t>
            </a:r>
            <a:endParaRPr lang="en-US" altLang="zh-CN" dirty="0" smtClean="0"/>
          </a:p>
          <a:p>
            <a:r>
              <a:rPr lang="zh-CN" altLang="en-US" dirty="0" smtClean="0"/>
              <a:t>增加学校的维度： </a:t>
            </a:r>
            <a:r>
              <a:rPr lang="en-US" altLang="zh-CN" dirty="0" smtClean="0"/>
              <a:t>[</a:t>
            </a:r>
            <a:r>
              <a:rPr lang="en-US" altLang="zh-CN" b="1" dirty="0" smtClean="0">
                <a:solidFill>
                  <a:srgbClr val="C00000"/>
                </a:solidFill>
              </a:rPr>
              <a:t>1</a:t>
            </a:r>
            <a:r>
              <a:rPr lang="en-US" altLang="zh-CN" dirty="0" smtClean="0"/>
              <a:t>, 4, 35, 8]+[</a:t>
            </a:r>
            <a:r>
              <a:rPr lang="en-US" altLang="zh-CN" b="1" dirty="0" smtClean="0">
                <a:solidFill>
                  <a:srgbClr val="C00000"/>
                </a:solidFill>
              </a:rPr>
              <a:t>1</a:t>
            </a:r>
            <a:r>
              <a:rPr lang="en-US" altLang="zh-CN" dirty="0" smtClean="0"/>
              <a:t>, 4, 35, 8] </a:t>
            </a:r>
            <a:r>
              <a:rPr lang="en-US" altLang="zh-CN" dirty="0"/>
              <a:t>→</a:t>
            </a:r>
            <a:r>
              <a:rPr lang="en-US" altLang="zh-CN" dirty="0" smtClean="0"/>
              <a:t> [</a:t>
            </a:r>
            <a:r>
              <a:rPr lang="en-US" altLang="zh-CN" b="1" dirty="0" smtClean="0">
                <a:solidFill>
                  <a:srgbClr val="C00000"/>
                </a:solidFill>
              </a:rPr>
              <a:t>2</a:t>
            </a:r>
            <a:r>
              <a:rPr lang="en-US" altLang="zh-CN" dirty="0" smtClean="0"/>
              <a:t>, 4, 35, 8]</a:t>
            </a:r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595829" y="3716338"/>
          <a:ext cx="72724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2479"/>
              </a:tblGrid>
              <a:tr h="2790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tf.random.normal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35, 8])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90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tf.expad_dims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axis=0).shape #axis</a:t>
                      </a:r>
                      <a:r>
                        <a:rPr lang="zh-CN" altLang="en-US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参数来制定要增加维度的位置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90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([1, 4, 35, 8])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90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tf.expand_dims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axis=3).shape #</a:t>
                      </a:r>
                      <a:r>
                        <a:rPr lang="zh-CN" altLang="en-US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等同于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axis=-1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790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35, 8, 1])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86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维度变换</a:t>
            </a:r>
            <a:r>
              <a:rPr lang="en-US" altLang="zh-CN" dirty="0" smtClean="0"/>
              <a:t>: </a:t>
            </a:r>
            <a:r>
              <a:rPr lang="zh-CN" altLang="en-US" dirty="0"/>
              <a:t>减少</a:t>
            </a:r>
            <a:r>
              <a:rPr lang="zh-CN" altLang="en-US" dirty="0" smtClean="0"/>
              <a:t>维度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zh-CN" altLang="en-US" dirty="0" smtClean="0"/>
              <a:t>维度压缩：</a:t>
            </a:r>
            <a:endParaRPr lang="en-US" altLang="zh-CN" dirty="0" smtClean="0"/>
          </a:p>
          <a:p>
            <a:pPr lvl="1"/>
            <a:r>
              <a:rPr lang="en-US" altLang="zh-CN" dirty="0"/>
              <a:t>squeeze </a:t>
            </a:r>
            <a:r>
              <a:rPr lang="en-US" altLang="zh-CN" dirty="0" smtClean="0"/>
              <a:t>dim</a:t>
            </a: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axis</a:t>
            </a:r>
            <a:r>
              <a:rPr lang="zh-CN" altLang="en-US" dirty="0"/>
              <a:t>参数来指定要压缩的维度：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609211" y="2414449"/>
          <a:ext cx="6142973" cy="1230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2973"/>
              </a:tblGrid>
              <a:tr h="7446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tf.squeeze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tf.zeros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([1,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2, 1, 1, 3])).shape  #</a:t>
                      </a:r>
                      <a:r>
                        <a:rPr lang="zh-CN" altLang="en-US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默认将维度唯一的维度压缩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858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609211" y="4725144"/>
          <a:ext cx="6172813" cy="1252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2813"/>
              </a:tblGrid>
              <a:tr h="4176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tf.zeros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([1,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2, 1, 3])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76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Tf.squeeze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 axis=0).shape 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76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 1, 3])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144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维度变换</a:t>
            </a:r>
            <a:r>
              <a:rPr lang="en-US" altLang="zh-CN" dirty="0" smtClean="0"/>
              <a:t>: broadcasting(</a:t>
            </a:r>
            <a:r>
              <a:rPr lang="zh-CN" altLang="en-US" dirty="0" smtClean="0"/>
              <a:t>广播）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smtClean="0"/>
              <a:t>Broadcasting</a:t>
            </a:r>
            <a:r>
              <a:rPr lang="zh-CN" altLang="en-US" dirty="0" smtClean="0"/>
              <a:t>：本质是张量维度扩张的一个手段，指对某一个维度上重复</a:t>
            </a:r>
            <a:r>
              <a:rPr lang="en-US" altLang="zh-CN" dirty="0" smtClean="0"/>
              <a:t>n</a:t>
            </a:r>
            <a:r>
              <a:rPr lang="zh-CN" altLang="en-US" dirty="0" smtClean="0"/>
              <a:t>次但是确没有真正的复制一个数据。</a:t>
            </a:r>
            <a:endParaRPr lang="en-US" altLang="zh-CN" dirty="0" smtClean="0"/>
          </a:p>
          <a:p>
            <a:pPr lvl="1"/>
            <a:r>
              <a:rPr lang="zh-CN" altLang="en-US" dirty="0"/>
              <a:t>扩张</a:t>
            </a:r>
            <a:endParaRPr lang="en-US" altLang="zh-CN" dirty="0"/>
          </a:p>
          <a:p>
            <a:pPr lvl="1"/>
            <a:r>
              <a:rPr lang="zh-CN" altLang="en-US" dirty="0"/>
              <a:t>没有复制数据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 err="1"/>
              <a:t>tf.broadcast_to</a:t>
            </a:r>
            <a:r>
              <a:rPr lang="zh-CN" altLang="en-US" dirty="0"/>
              <a:t>来</a:t>
            </a:r>
            <a:r>
              <a:rPr lang="zh-CN" altLang="en-US" dirty="0" smtClean="0"/>
              <a:t>实现</a:t>
            </a:r>
            <a:endParaRPr lang="en-US" altLang="zh-CN" dirty="0"/>
          </a:p>
          <a:p>
            <a:pPr marL="301625" lvl="1" indent="-301625" algn="just"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l"/>
            </a:pPr>
            <a:r>
              <a:rPr lang="zh-CN" altLang="en-US" sz="2200" dirty="0" smtClean="0"/>
              <a:t>广播的方法：</a:t>
            </a:r>
            <a:endParaRPr lang="en-US" altLang="zh-CN" sz="2200" dirty="0" smtClean="0"/>
          </a:p>
          <a:p>
            <a:pPr lvl="1"/>
            <a:r>
              <a:rPr lang="zh-CN" altLang="en-US" dirty="0"/>
              <a:t>在需要的时候添加维度，且添加维度的初始</a:t>
            </a:r>
            <a:r>
              <a:rPr lang="en-US" altLang="zh-CN" dirty="0"/>
              <a:t>size</a:t>
            </a:r>
            <a:r>
              <a:rPr lang="zh-CN" altLang="en-US" dirty="0"/>
              <a:t>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扩张初始化为</a:t>
            </a:r>
            <a:r>
              <a:rPr lang="en-US" altLang="zh-CN" dirty="0"/>
              <a:t>1</a:t>
            </a:r>
            <a:r>
              <a:rPr lang="zh-CN" altLang="en-US" dirty="0"/>
              <a:t>的维度大小与需要进行计算的维度大小</a:t>
            </a:r>
            <a:r>
              <a:rPr lang="zh-CN" altLang="en-US" dirty="0" smtClean="0"/>
              <a:t>相同。</a:t>
            </a:r>
            <a:endParaRPr lang="en-US" altLang="zh-CN" dirty="0"/>
          </a:p>
          <a:p>
            <a:pPr lvl="1"/>
            <a:r>
              <a:rPr lang="zh-CN" altLang="en-US" dirty="0"/>
              <a:t>例</a:t>
            </a:r>
            <a:r>
              <a:rPr lang="en-US" altLang="zh-CN" dirty="0"/>
              <a:t>: [4, 32, 32, 3]+[3], </a:t>
            </a:r>
            <a:r>
              <a:rPr lang="zh-CN" altLang="en-US" dirty="0"/>
              <a:t>对</a:t>
            </a:r>
            <a:r>
              <a:rPr lang="en-US" altLang="zh-CN" dirty="0"/>
              <a:t>[3]</a:t>
            </a:r>
            <a:r>
              <a:rPr lang="zh-CN" altLang="en-US" dirty="0"/>
              <a:t>进行</a:t>
            </a:r>
            <a:r>
              <a:rPr lang="en-US" altLang="zh-CN" dirty="0"/>
              <a:t>broadcasting</a:t>
            </a:r>
            <a:r>
              <a:rPr lang="zh-CN" altLang="en-US" dirty="0"/>
              <a:t>，方法如下：</a:t>
            </a:r>
            <a:endParaRPr lang="en-US" altLang="zh-CN" dirty="0"/>
          </a:p>
          <a:p>
            <a:pPr marL="401637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[</a:t>
            </a:r>
            <a:r>
              <a:rPr lang="en-US" altLang="zh-CN" dirty="0"/>
              <a:t>3]→[1, 1, 1, 3] →[4, 32, 32, 3]</a:t>
            </a:r>
            <a:endParaRPr lang="zh-CN" altLang="zh-CN" dirty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915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维度变换</a:t>
            </a:r>
            <a:r>
              <a:rPr lang="en-US" altLang="zh-CN" dirty="0" smtClean="0"/>
              <a:t>: </a:t>
            </a:r>
            <a:r>
              <a:rPr lang="zh-CN" altLang="en-US" dirty="0" smtClean="0"/>
              <a:t>广播的优势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pPr lvl="0"/>
            <a:r>
              <a:rPr lang="zh-CN" altLang="en-US" dirty="0" smtClean="0"/>
              <a:t>为什么使用</a:t>
            </a:r>
            <a:r>
              <a:rPr lang="en-US" altLang="zh-CN" dirty="0" smtClean="0"/>
              <a:t>broadcasting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/>
              <a:t>编辑代码更加</a:t>
            </a:r>
            <a:r>
              <a:rPr lang="zh-CN" altLang="en-US" dirty="0" smtClean="0"/>
              <a:t>简洁</a:t>
            </a:r>
            <a:r>
              <a:rPr lang="en-US" altLang="zh-CN" dirty="0" smtClean="0"/>
              <a:t>:</a:t>
            </a:r>
          </a:p>
          <a:p>
            <a:pPr marL="401637" lvl="1" indent="0">
              <a:buNone/>
            </a:pPr>
            <a:r>
              <a:rPr lang="en-US" altLang="zh-CN" dirty="0" smtClean="0"/>
              <a:t>[classes, students, scores] : +5 score</a:t>
            </a:r>
          </a:p>
          <a:p>
            <a:pPr marL="401637" lvl="1" indent="0">
              <a:buNone/>
            </a:pPr>
            <a:r>
              <a:rPr lang="en-US" altLang="zh-CN" dirty="0" smtClean="0"/>
              <a:t>[4, 32, 8] + [4, 32, 8]</a:t>
            </a:r>
            <a:r>
              <a:rPr lang="zh-CN" altLang="en-US" dirty="0" smtClean="0"/>
              <a:t>，通过</a:t>
            </a:r>
            <a:r>
              <a:rPr lang="en-US" altLang="zh-CN" dirty="0" smtClean="0"/>
              <a:t>expand</a:t>
            </a:r>
            <a:r>
              <a:rPr lang="zh-CN" altLang="en-US" dirty="0" smtClean="0"/>
              <a:t>的方式需要先把维度扩张到相同</a:t>
            </a:r>
            <a:r>
              <a:rPr lang="en-US" altLang="zh-CN" dirty="0" smtClean="0"/>
              <a:t>size</a:t>
            </a:r>
            <a:r>
              <a:rPr lang="zh-CN" altLang="en-US" dirty="0" smtClean="0"/>
              <a:t>， 再进行计算。</a:t>
            </a:r>
            <a:endParaRPr lang="en-US" altLang="zh-CN" dirty="0" smtClean="0"/>
          </a:p>
          <a:p>
            <a:pPr marL="401637" lvl="1" indent="0">
              <a:buNone/>
            </a:pPr>
            <a:r>
              <a:rPr lang="en-US" altLang="zh-CN" dirty="0" smtClean="0"/>
              <a:t>[4, 32, 8] + [5.0] (</a:t>
            </a:r>
            <a:r>
              <a:rPr lang="zh-CN" altLang="en-US" dirty="0" smtClean="0"/>
              <a:t>此处的</a:t>
            </a:r>
            <a:r>
              <a:rPr lang="en-US" altLang="zh-CN" dirty="0" smtClean="0"/>
              <a:t>5.0</a:t>
            </a:r>
            <a:r>
              <a:rPr lang="zh-CN" altLang="en-US" dirty="0" smtClean="0"/>
              <a:t>为数值，</a:t>
            </a:r>
            <a:r>
              <a:rPr lang="en-US" altLang="zh-CN" dirty="0" smtClean="0"/>
              <a:t>shape</a:t>
            </a:r>
            <a:r>
              <a:rPr lang="zh-CN" altLang="en-US" dirty="0" smtClean="0"/>
              <a:t>为</a:t>
            </a:r>
            <a:r>
              <a:rPr lang="en-US" altLang="zh-CN" dirty="0" smtClean="0"/>
              <a:t>8</a:t>
            </a:r>
            <a:r>
              <a:rPr lang="zh-CN" altLang="en-US" dirty="0" smtClean="0"/>
              <a:t>），广播的方式则是在后台自动进行扩张计算。</a:t>
            </a:r>
            <a:endParaRPr lang="en-US" altLang="zh-CN" dirty="0"/>
          </a:p>
          <a:p>
            <a:pPr lvl="1"/>
            <a:r>
              <a:rPr lang="zh-CN" altLang="en-US" dirty="0"/>
              <a:t>节省</a:t>
            </a:r>
            <a:r>
              <a:rPr lang="zh-CN" altLang="en-US" dirty="0" smtClean="0"/>
              <a:t>内存：不需要复制数据，不占内存。</a:t>
            </a:r>
            <a:endParaRPr lang="en-US" altLang="zh-CN" dirty="0" smtClean="0"/>
          </a:p>
          <a:p>
            <a:pPr marL="401637" lvl="1" indent="0">
              <a:buNone/>
            </a:pPr>
            <a:r>
              <a:rPr lang="en-US" altLang="zh-CN" dirty="0" smtClean="0"/>
              <a:t>[4, 32, 8] → 1024*4</a:t>
            </a:r>
          </a:p>
          <a:p>
            <a:pPr marL="401637" lvl="1" indent="0">
              <a:buNone/>
            </a:pPr>
            <a:r>
              <a:rPr lang="en-US" altLang="zh-CN" dirty="0" smtClean="0"/>
              <a:t>[8] → 8*4</a:t>
            </a:r>
            <a:endParaRPr lang="en-US" altLang="zh-CN" dirty="0"/>
          </a:p>
          <a:p>
            <a:pPr lvl="0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946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维度变换</a:t>
            </a:r>
            <a:r>
              <a:rPr lang="en-US" altLang="zh-CN" dirty="0" smtClean="0"/>
              <a:t>: </a:t>
            </a:r>
            <a:r>
              <a:rPr lang="zh-CN" altLang="en-US" dirty="0" smtClean="0"/>
              <a:t>广播的实现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zh-CN" altLang="en-US" dirty="0"/>
              <a:t>广播</a:t>
            </a:r>
            <a:r>
              <a:rPr lang="zh-CN" altLang="en-US" dirty="0" smtClean="0"/>
              <a:t>的实现：</a:t>
            </a:r>
            <a:r>
              <a:rPr lang="zh-CN" altLang="en-US" kern="1200" dirty="0" smtClean="0">
                <a:solidFill>
                  <a:schemeClr val="dk1"/>
                </a:solidFill>
              </a:rPr>
              <a:t>不</a:t>
            </a:r>
            <a:r>
              <a:rPr lang="zh-CN" altLang="en-US" kern="1200" dirty="0">
                <a:solidFill>
                  <a:schemeClr val="dk1"/>
                </a:solidFill>
              </a:rPr>
              <a:t>需要输入</a:t>
            </a:r>
            <a:r>
              <a:rPr lang="en-US" altLang="zh-CN" kern="1200" dirty="0" err="1">
                <a:solidFill>
                  <a:schemeClr val="dk1"/>
                </a:solidFill>
              </a:rPr>
              <a:t>tf.broadcast_to</a:t>
            </a:r>
            <a:r>
              <a:rPr lang="zh-CN" altLang="en-US" kern="1200" dirty="0">
                <a:solidFill>
                  <a:schemeClr val="dk1"/>
                </a:solidFill>
              </a:rPr>
              <a:t>的命令，而是自动判断该操作符是否支持</a:t>
            </a:r>
            <a:r>
              <a:rPr lang="en-US" altLang="zh-CN" kern="1200" dirty="0" err="1">
                <a:solidFill>
                  <a:schemeClr val="dk1"/>
                </a:solidFill>
              </a:rPr>
              <a:t>broadcastng</a:t>
            </a:r>
            <a:r>
              <a:rPr lang="en-US" altLang="zh-CN" kern="1200" dirty="0">
                <a:solidFill>
                  <a:schemeClr val="dk1"/>
                </a:solidFill>
              </a:rPr>
              <a:t>, </a:t>
            </a:r>
            <a:r>
              <a:rPr lang="zh-CN" altLang="en-US" kern="1200" dirty="0">
                <a:solidFill>
                  <a:schemeClr val="dk1"/>
                </a:solidFill>
              </a:rPr>
              <a:t>如果支持会自动进行广播并完成</a:t>
            </a:r>
            <a:r>
              <a:rPr lang="zh-CN" altLang="en-US" kern="1200" dirty="0" smtClean="0">
                <a:solidFill>
                  <a:schemeClr val="dk1"/>
                </a:solidFill>
              </a:rPr>
              <a:t>计算。</a:t>
            </a:r>
            <a:endParaRPr lang="en-US" altLang="zh-CN" kern="1200" dirty="0" smtClean="0">
              <a:solidFill>
                <a:schemeClr val="dk1"/>
              </a:solidFill>
            </a:endParaRPr>
          </a:p>
          <a:p>
            <a:endParaRPr lang="en-US" altLang="zh-CN" sz="2400" kern="1200" dirty="0">
              <a:solidFill>
                <a:schemeClr val="dk1"/>
              </a:solidFill>
            </a:endParaRPr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altLang="zh-CN" sz="2400" kern="1200" dirty="0">
              <a:solidFill>
                <a:schemeClr val="dk1"/>
              </a:solidFill>
            </a:endParaRPr>
          </a:p>
          <a:p>
            <a:r>
              <a:rPr lang="zh-CN" altLang="en-US" kern="1200" dirty="0" smtClean="0">
                <a:solidFill>
                  <a:schemeClr val="dk1"/>
                </a:solidFill>
              </a:rPr>
              <a:t>若无法复制成相同维度大小，则无法进行广播运算。</a:t>
            </a:r>
            <a:endParaRPr lang="en-US" altLang="zh-CN" kern="1200" dirty="0" smtClean="0">
              <a:solidFill>
                <a:schemeClr val="dk1"/>
              </a:solidFill>
            </a:endParaRPr>
          </a:p>
          <a:p>
            <a:endParaRPr lang="zh-CN" altLang="zh-CN" sz="2400" kern="1200" dirty="0">
              <a:solidFill>
                <a:schemeClr val="dk1"/>
              </a:solidFill>
            </a:endParaRPr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02995" y="2276872"/>
          <a:ext cx="7331105" cy="1904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31105"/>
              </a:tblGrid>
              <a:tr h="2905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tf.random.normal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32, 32, 3])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18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a+tf.random.normal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([3])).shape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5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32, 32, 3])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5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tf.broadcast_to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tf.random.normal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1, 1, 1]), [4, 32, 32, 3])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5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b.shape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#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32, 32, 3])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602995" y="4725144"/>
          <a:ext cx="8777481" cy="989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7481"/>
              </a:tblGrid>
              <a:tr h="4703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a+tf.random.normal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([1,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4, 1, 1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])).shape 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第二维度因为已经给出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，而目标数据的第二个维度为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08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InvalidArgumentError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Incompatible shapes: [4, 32, 32, 3]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Vvs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[1, 4, 1, 1]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25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数学运算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kern="1200" dirty="0" smtClean="0">
                <a:solidFill>
                  <a:schemeClr val="dk1"/>
                </a:solidFill>
              </a:rPr>
              <a:t>+, -, </a:t>
            </a:r>
            <a:r>
              <a:rPr lang="zh-CN" altLang="en-US" kern="1200" dirty="0" smtClean="0">
                <a:solidFill>
                  <a:schemeClr val="dk1"/>
                </a:solidFill>
              </a:rPr>
              <a:t>*</a:t>
            </a:r>
            <a:r>
              <a:rPr lang="en-US" altLang="zh-CN" kern="1200" dirty="0" smtClean="0">
                <a:solidFill>
                  <a:schemeClr val="dk1"/>
                </a:solidFill>
              </a:rPr>
              <a:t>, /</a:t>
            </a:r>
          </a:p>
          <a:p>
            <a:r>
              <a:rPr lang="en-US" altLang="zh-CN" kern="1200" dirty="0" smtClean="0">
                <a:solidFill>
                  <a:schemeClr val="dk1"/>
                </a:solidFill>
              </a:rPr>
              <a:t>**, pow, square</a:t>
            </a:r>
          </a:p>
          <a:p>
            <a:r>
              <a:rPr lang="en-US" altLang="zh-CN" kern="1200" dirty="0" err="1" smtClean="0">
                <a:solidFill>
                  <a:schemeClr val="dk1"/>
                </a:solidFill>
              </a:rPr>
              <a:t>Sqart</a:t>
            </a:r>
            <a:endParaRPr lang="en-US" altLang="zh-CN" kern="1200" dirty="0" smtClean="0">
              <a:solidFill>
                <a:schemeClr val="dk1"/>
              </a:solidFill>
            </a:endParaRPr>
          </a:p>
          <a:p>
            <a:r>
              <a:rPr lang="en-US" altLang="zh-CN" kern="1200" dirty="0" smtClean="0">
                <a:solidFill>
                  <a:schemeClr val="dk1"/>
                </a:solidFill>
              </a:rPr>
              <a:t>//, %</a:t>
            </a:r>
          </a:p>
          <a:p>
            <a:r>
              <a:rPr lang="en-US" altLang="zh-CN" kern="1200" dirty="0" err="1" smtClean="0">
                <a:solidFill>
                  <a:schemeClr val="dk1"/>
                </a:solidFill>
              </a:rPr>
              <a:t>exp</a:t>
            </a:r>
            <a:r>
              <a:rPr lang="en-US" altLang="zh-CN" kern="1200" dirty="0" smtClean="0">
                <a:solidFill>
                  <a:schemeClr val="dk1"/>
                </a:solidFill>
              </a:rPr>
              <a:t>, log</a:t>
            </a:r>
          </a:p>
          <a:p>
            <a:r>
              <a:rPr lang="en-US" altLang="zh-CN" kern="1200" dirty="0" smtClean="0">
                <a:solidFill>
                  <a:schemeClr val="dk1"/>
                </a:solidFill>
              </a:rPr>
              <a:t>@, </a:t>
            </a:r>
            <a:r>
              <a:rPr lang="en-US" altLang="zh-CN" kern="1200" dirty="0" err="1" smtClean="0">
                <a:solidFill>
                  <a:schemeClr val="dk1"/>
                </a:solidFill>
              </a:rPr>
              <a:t>matmul</a:t>
            </a:r>
            <a:endParaRPr lang="en-US" altLang="zh-CN" dirty="0" smtClean="0"/>
          </a:p>
          <a:p>
            <a:pPr lvl="0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618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数学运算：运算符的类型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zh-CN" altLang="en-US" sz="2400" kern="1200" dirty="0" smtClean="0">
                <a:solidFill>
                  <a:schemeClr val="dk1"/>
                </a:solidFill>
              </a:rPr>
              <a:t>对应元素的操作：</a:t>
            </a:r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r>
              <a:rPr lang="en-US" altLang="zh-CN" dirty="0" smtClean="0"/>
              <a:t>,+, </a:t>
            </a:r>
            <a:r>
              <a:rPr lang="en-US" altLang="zh-CN" dirty="0"/>
              <a:t>-, *, /</a:t>
            </a:r>
          </a:p>
          <a:p>
            <a:pPr lvl="1"/>
            <a:r>
              <a:rPr lang="en-US" altLang="zh-CN" dirty="0"/>
              <a:t>//, </a:t>
            </a:r>
            <a:r>
              <a:rPr lang="en-US" altLang="zh-CN" dirty="0" smtClean="0"/>
              <a:t>%,</a:t>
            </a:r>
          </a:p>
          <a:p>
            <a:pPr lvl="1"/>
            <a:r>
              <a:rPr lang="en-US" altLang="zh-CN" dirty="0" err="1"/>
              <a:t>exp</a:t>
            </a:r>
            <a:r>
              <a:rPr lang="en-US" altLang="zh-CN" dirty="0"/>
              <a:t>, </a:t>
            </a:r>
            <a:r>
              <a:rPr lang="en-US" altLang="zh-CN" dirty="0" smtClean="0"/>
              <a:t>log</a:t>
            </a:r>
          </a:p>
          <a:p>
            <a:pPr lvl="1"/>
            <a:r>
              <a:rPr lang="en-US" altLang="zh-CN" dirty="0"/>
              <a:t>pow, </a:t>
            </a:r>
            <a:r>
              <a:rPr lang="en-US" altLang="zh-CN" dirty="0" err="1" smtClean="0"/>
              <a:t>sqrt</a:t>
            </a:r>
            <a:endParaRPr lang="en-US" altLang="zh-CN" dirty="0"/>
          </a:p>
          <a:p>
            <a:pPr lvl="0"/>
            <a:r>
              <a:rPr lang="zh-CN" altLang="en-US" dirty="0" smtClean="0"/>
              <a:t>矩阵的操作：</a:t>
            </a:r>
            <a:endParaRPr lang="en-US" altLang="zh-CN" dirty="0" smtClean="0"/>
          </a:p>
          <a:p>
            <a:pPr lvl="1"/>
            <a:r>
              <a:rPr lang="en-US" altLang="zh-CN" dirty="0"/>
              <a:t>@, </a:t>
            </a:r>
            <a:r>
              <a:rPr lang="en-US" altLang="zh-CN" dirty="0" err="1"/>
              <a:t>matmul</a:t>
            </a:r>
            <a:endParaRPr lang="en-US" altLang="zh-CN" dirty="0"/>
          </a:p>
          <a:p>
            <a:pPr lvl="0"/>
            <a:r>
              <a:rPr lang="zh-CN" altLang="en-US" dirty="0" smtClean="0"/>
              <a:t>维度的操作：对某一个维度的操作</a:t>
            </a:r>
            <a:endParaRPr lang="en-US" altLang="zh-CN" dirty="0" smtClean="0"/>
          </a:p>
          <a:p>
            <a:pPr lvl="1"/>
            <a:r>
              <a:rPr lang="en-US" altLang="zh-CN" dirty="0" err="1"/>
              <a:t>Reduce_mean</a:t>
            </a:r>
            <a:r>
              <a:rPr lang="en-US" altLang="zh-CN" dirty="0"/>
              <a:t>/max/min/sum</a:t>
            </a:r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069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数学运算：对应元素的操作符 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smtClean="0"/>
              <a:t>+, </a:t>
            </a:r>
            <a:r>
              <a:rPr lang="en-US" altLang="zh-CN" dirty="0"/>
              <a:t>-, *, </a:t>
            </a:r>
            <a:r>
              <a:rPr lang="en-US" altLang="zh-CN" dirty="0" smtClean="0"/>
              <a:t>/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dirty="0" smtClean="0"/>
              <a:t>//, %</a:t>
            </a:r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09211" y="1844825"/>
          <a:ext cx="7655141" cy="2375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5141"/>
              </a:tblGrid>
              <a:tr h="3634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tf.fill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 2],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2.)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tf.ones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2])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a-b, a*b, a/b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shape=(2, 2),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=array([[3., 3.], [3., 3.]])&gt;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shape=(2, 2),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=array([[-1., -1.], [-1., -1.]])&gt;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shape=(2, 2),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=array([[2., 2.], [2., 2.]])&gt;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shape=(2, 2),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=array([[0.5, 0.5], [0.5, 0.5]])&gt;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609211" y="5013176"/>
          <a:ext cx="7187089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7089"/>
              </a:tblGrid>
              <a:tr h="4108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b//a,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b%a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shape=(2, 2),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=array([[2., 2.], [2., 2.]])&gt;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shape=(2, 2),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=array([[0., 0.], [0., 0.]])&gt;</a:t>
                      </a:r>
                      <a:endParaRPr lang="zh-CN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571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数学运算：对应元素的操作符 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err="1" smtClean="0"/>
              <a:t>exp</a:t>
            </a:r>
            <a:endParaRPr lang="en-US" altLang="zh-CN" dirty="0" smtClean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dirty="0" smtClean="0"/>
              <a:t>log: V2.0</a:t>
            </a:r>
            <a:r>
              <a:rPr lang="zh-CN" altLang="en-US" dirty="0" smtClean="0"/>
              <a:t>不支持直接调用</a:t>
            </a:r>
            <a:r>
              <a:rPr lang="en-US" altLang="zh-CN" dirty="0" smtClean="0"/>
              <a:t>log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API</a:t>
            </a:r>
            <a:r>
              <a:rPr lang="zh-CN" altLang="en-US" dirty="0" smtClean="0"/>
              <a:t>，并且</a:t>
            </a:r>
            <a:r>
              <a:rPr lang="en-US" altLang="zh-CN" dirty="0" smtClean="0"/>
              <a:t>log</a:t>
            </a:r>
            <a:r>
              <a:rPr lang="zh-CN" altLang="en-US" dirty="0" smtClean="0"/>
              <a:t>是默认以</a:t>
            </a:r>
            <a:r>
              <a:rPr lang="en-US" altLang="zh-CN" dirty="0" smtClean="0"/>
              <a:t>e</a:t>
            </a:r>
            <a:r>
              <a:rPr lang="zh-CN" altLang="en-US" dirty="0" smtClean="0"/>
              <a:t>为底。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09211" y="1844825"/>
          <a:ext cx="8087189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7189"/>
              </a:tblGrid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tf.ones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2])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tf.exp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shape=(2, 2),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=array([[2.7182817, 2.7182817], [2.7182817, 2.7182817]])&gt;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609211" y="3824111"/>
          <a:ext cx="8087189" cy="821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7189"/>
              </a:tblGrid>
              <a:tr h="4108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tf.math.log(a)</a:t>
                      </a:r>
                      <a:endParaRPr lang="zh-CN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08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shape=(2, 2),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=array([[0., 0.], [0., 0.]])&gt;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23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数学运算：对应元素的操作符 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/>
              <a:t>pow</a:t>
            </a:r>
            <a:endParaRPr lang="en-US" altLang="zh-CN" dirty="0" smtClean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dirty="0" err="1" smtClean="0"/>
              <a:t>sqrt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09211" y="1844825"/>
          <a:ext cx="808718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7189"/>
              </a:tblGrid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tf.fill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 2],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2.)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tf.pow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(b, 3) 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参数分别为数据源和次方数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shape=(2, 2),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=array([[8., 8.], [8., 8.]])&gt;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609211" y="3824111"/>
          <a:ext cx="8087189" cy="989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7189"/>
              </a:tblGrid>
              <a:tr h="4108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tf.sqrt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(b)</a:t>
                      </a:r>
                      <a:endParaRPr lang="zh-CN" altLang="zh-CN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08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shape=(2, 2),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=array([1.4142135, 1.4142135], [1.4142135, 1.4142135]])&gt;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61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4680000"/>
          </a:xfrm>
        </p:spPr>
        <p:txBody>
          <a:bodyPr/>
          <a:lstStyle/>
          <a:p>
            <a:r>
              <a:rPr lang="en-US" altLang="zh-CN" dirty="0" err="1" smtClean="0"/>
              <a:t>TensorFlow</a:t>
            </a:r>
            <a:r>
              <a:rPr lang="zh-CN" altLang="en-US" dirty="0"/>
              <a:t>是目前最为流行的深度学习框架，是人工智能领域第一主要工具。</a:t>
            </a:r>
            <a:endParaRPr lang="en-US" altLang="zh-CN" dirty="0"/>
          </a:p>
          <a:p>
            <a:r>
              <a:rPr lang="en-US" altLang="zh-CN" dirty="0" err="1" smtClean="0">
                <a:sym typeface="+mn-lt"/>
              </a:rPr>
              <a:t>TensorFlow</a:t>
            </a:r>
            <a:r>
              <a:rPr lang="zh-CN" altLang="en-US" dirty="0">
                <a:sym typeface="+mn-lt"/>
              </a:rPr>
              <a:t>的迭代版本共有</a:t>
            </a:r>
            <a:r>
              <a:rPr lang="en-US" altLang="zh-CN" dirty="0">
                <a:sym typeface="+mn-lt"/>
              </a:rPr>
              <a:t>0.1,1.0,</a:t>
            </a:r>
            <a:r>
              <a:rPr lang="zh-CN" altLang="en-US" dirty="0">
                <a:sym typeface="+mn-lt"/>
              </a:rPr>
              <a:t>和</a:t>
            </a:r>
            <a:r>
              <a:rPr lang="en-US" altLang="zh-CN" dirty="0">
                <a:sym typeface="+mn-lt"/>
              </a:rPr>
              <a:t>2.0</a:t>
            </a:r>
            <a:r>
              <a:rPr lang="zh-CN" altLang="en-US" dirty="0">
                <a:sym typeface="+mn-lt"/>
              </a:rPr>
              <a:t>三</a:t>
            </a:r>
            <a:r>
              <a:rPr lang="zh-CN" altLang="en-US" dirty="0" smtClean="0">
                <a:sym typeface="+mn-lt"/>
              </a:rPr>
              <a:t>个版本，</a:t>
            </a:r>
            <a:r>
              <a:rPr lang="zh-CN" altLang="en-US" dirty="0">
                <a:sym typeface="+mn-lt"/>
              </a:rPr>
              <a:t>本章主要针对最新的</a:t>
            </a:r>
            <a:r>
              <a:rPr lang="en-US" altLang="zh-CN" dirty="0">
                <a:sym typeface="+mn-lt"/>
              </a:rPr>
              <a:t>2.0</a:t>
            </a:r>
            <a:r>
              <a:rPr lang="zh-CN" altLang="en-US" dirty="0">
                <a:sym typeface="+mn-lt"/>
              </a:rPr>
              <a:t>版本进行讲解和</a:t>
            </a:r>
            <a:r>
              <a:rPr lang="zh-CN" altLang="en-US" dirty="0" smtClean="0">
                <a:sym typeface="+mn-lt"/>
              </a:rPr>
              <a:t>学习。</a:t>
            </a:r>
            <a:endParaRPr lang="en-US" altLang="zh-CN" dirty="0" smtClean="0">
              <a:sym typeface="+mn-lt"/>
            </a:endParaRPr>
          </a:p>
          <a:p>
            <a:r>
              <a:rPr lang="en-US" altLang="zh-CN" dirty="0" err="1" smtClean="0">
                <a:sym typeface="+mn-lt"/>
              </a:rPr>
              <a:t>TensorFlow</a:t>
            </a:r>
            <a:r>
              <a:rPr lang="en-US" altLang="zh-CN" dirty="0" smtClean="0">
                <a:sym typeface="+mn-lt"/>
              </a:rPr>
              <a:t> </a:t>
            </a:r>
            <a:r>
              <a:rPr lang="zh-CN" altLang="en-US" dirty="0" smtClean="0">
                <a:sym typeface="+mn-lt"/>
              </a:rPr>
              <a:t>是一个用于机器学习和深度学习的端到端开源平台。</a:t>
            </a:r>
            <a:endParaRPr lang="en-US" altLang="zh-CN" dirty="0">
              <a:sym typeface="+mn-lt"/>
            </a:endParaRP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93694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数学运算：矩阵的操作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sz="2400" dirty="0" smtClean="0"/>
              <a:t>@</a:t>
            </a:r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err="1" smtClean="0"/>
              <a:t>tf.matmul</a:t>
            </a:r>
            <a:r>
              <a:rPr lang="en-US" altLang="zh-CN" sz="2400" dirty="0" smtClean="0"/>
              <a:t>(a, b)</a:t>
            </a:r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09211" y="1844825"/>
          <a:ext cx="808718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7189"/>
              </a:tblGrid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b=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tf.fill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 2],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2.)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tf.ones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2])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a@b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(&lt;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shape=(2, 2),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=array([[4., 4.], [4., 4.]])&gt;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609210" y="4375363"/>
          <a:ext cx="8087189" cy="821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7189"/>
              </a:tblGrid>
              <a:tr h="4108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tf.matmul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 b)</a:t>
                      </a:r>
                      <a:endParaRPr lang="zh-CN" altLang="zh-CN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108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(&lt;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shape=(2, 2),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=array([[4., 4.], [4., 4.]])&gt;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425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008063" y="1233487"/>
            <a:ext cx="10463020" cy="4680000"/>
          </a:xfrm>
        </p:spPr>
        <p:txBody>
          <a:bodyPr/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TensorFlow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框架介绍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TensorFlow2.0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基础操作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b="1" dirty="0"/>
              <a:t>TensorFlow2.0</a:t>
            </a:r>
            <a:r>
              <a:rPr lang="zh-CN" altLang="en-US" b="1" dirty="0"/>
              <a:t>高阶操作</a:t>
            </a:r>
            <a:endParaRPr lang="en-US" altLang="zh-CN" b="1" dirty="0"/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TensorFlow2.0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中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Keras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高层接口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TensorFlow2.0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实战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35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TensorFlow2.0</a:t>
            </a:r>
            <a:r>
              <a:rPr lang="zh-CN" altLang="en-US" dirty="0" smtClean="0"/>
              <a:t>高阶操作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zh-CN" altLang="en-US" dirty="0" smtClean="0"/>
              <a:t>合并和分割</a:t>
            </a:r>
            <a:endParaRPr lang="en-US" altLang="zh-CN" dirty="0" smtClean="0"/>
          </a:p>
          <a:p>
            <a:r>
              <a:rPr lang="zh-CN" altLang="en-US" dirty="0" smtClean="0"/>
              <a:t>数据统计</a:t>
            </a:r>
            <a:endParaRPr lang="en-US" altLang="zh-CN" dirty="0" smtClean="0"/>
          </a:p>
          <a:p>
            <a:r>
              <a:rPr lang="zh-CN" altLang="en-US" dirty="0" smtClean="0"/>
              <a:t>张量排序</a:t>
            </a:r>
            <a:endParaRPr lang="en-US" altLang="zh-CN" dirty="0" smtClean="0"/>
          </a:p>
          <a:p>
            <a:r>
              <a:rPr lang="zh-CN" altLang="en-US" dirty="0" smtClean="0"/>
              <a:t>填充和复制</a:t>
            </a:r>
            <a:endParaRPr lang="en-US" altLang="zh-CN" dirty="0" smtClean="0"/>
          </a:p>
          <a:p>
            <a:r>
              <a:rPr lang="zh-CN" altLang="en-US" dirty="0" smtClean="0"/>
              <a:t>张量限幅</a:t>
            </a:r>
            <a:endParaRPr lang="en-US" altLang="zh-CN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306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/>
              <a:t>V</a:t>
            </a:r>
            <a:r>
              <a:rPr lang="en-US" altLang="zh-CN" dirty="0" smtClean="0"/>
              <a:t>2.0</a:t>
            </a:r>
            <a:r>
              <a:rPr lang="zh-CN" altLang="en-US" dirty="0" smtClean="0"/>
              <a:t>高阶操作</a:t>
            </a:r>
            <a:r>
              <a:rPr lang="en-US" altLang="zh-CN" dirty="0" smtClean="0"/>
              <a:t>: </a:t>
            </a:r>
            <a:r>
              <a:rPr lang="zh-CN" altLang="en-US" dirty="0" smtClean="0"/>
              <a:t>张量的合并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err="1" smtClean="0"/>
              <a:t>tf.concat</a:t>
            </a:r>
            <a:r>
              <a:rPr lang="en-US" altLang="zh-CN" dirty="0" smtClean="0"/>
              <a:t>: </a:t>
            </a:r>
            <a:r>
              <a:rPr lang="zh-CN" altLang="en-US" dirty="0" smtClean="0"/>
              <a:t>拼接（</a:t>
            </a:r>
            <a:r>
              <a:rPr lang="zh-CN" altLang="en-US" dirty="0"/>
              <a:t>拼接的维度可以不等，但是其它的</a:t>
            </a:r>
            <a:r>
              <a:rPr lang="zh-CN" altLang="en-US" dirty="0" smtClean="0"/>
              <a:t>维度形状必须相等。）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err="1"/>
              <a:t>tf.stack</a:t>
            </a:r>
            <a:r>
              <a:rPr lang="en-US" altLang="zh-CN" dirty="0" smtClean="0"/>
              <a:t>: </a:t>
            </a:r>
            <a:r>
              <a:rPr lang="zh-CN" altLang="en-US" dirty="0" smtClean="0"/>
              <a:t>堆叠</a:t>
            </a:r>
            <a:r>
              <a:rPr lang="en-US" altLang="zh-CN" dirty="0" smtClean="0"/>
              <a:t>(</a:t>
            </a:r>
            <a:r>
              <a:rPr lang="zh-CN" altLang="en-US" dirty="0"/>
              <a:t>创建新的</a:t>
            </a:r>
            <a:r>
              <a:rPr lang="zh-CN" altLang="en-US" dirty="0" smtClean="0"/>
              <a:t>维度，但已有的维度形状必须全部相等。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09211" y="1772816"/>
          <a:ext cx="448678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6789"/>
              </a:tblGrid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tf.ones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2])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b=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tf.ones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2])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c=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tf.concat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([a,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b], axis=0)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c.shape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([6,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35, 8])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609211" y="4113076"/>
          <a:ext cx="632299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2994"/>
              </a:tblGrid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任意给出两个数据形状相同的张量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x.shape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y.shape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35, 8])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tf.concat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([a,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b], axis=1)  #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 4,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35, 8])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tf.stack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([a,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b], axis=3).shape #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35, 8, 2])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70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/>
              <a:t>V</a:t>
            </a:r>
            <a:r>
              <a:rPr lang="en-US" altLang="zh-CN" dirty="0" smtClean="0"/>
              <a:t>2.0</a:t>
            </a:r>
            <a:r>
              <a:rPr lang="zh-CN" altLang="en-US" dirty="0" smtClean="0"/>
              <a:t>高阶操作</a:t>
            </a:r>
            <a:r>
              <a:rPr lang="en-US" altLang="zh-CN" dirty="0" smtClean="0"/>
              <a:t>: unstack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err="1"/>
              <a:t>tf.unstack</a:t>
            </a:r>
            <a:r>
              <a:rPr lang="en-US" altLang="zh-CN" dirty="0"/>
              <a:t>: </a:t>
            </a:r>
            <a:r>
              <a:rPr lang="zh-CN" altLang="en-US" dirty="0"/>
              <a:t>与</a:t>
            </a:r>
            <a:r>
              <a:rPr lang="en-US" altLang="zh-CN" dirty="0"/>
              <a:t>stack</a:t>
            </a:r>
            <a:r>
              <a:rPr lang="zh-CN" altLang="en-US" dirty="0"/>
              <a:t>对应的一个可逆的操作。</a:t>
            </a:r>
            <a:endParaRPr lang="en-US" altLang="zh-CN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609211" y="1896542"/>
          <a:ext cx="7151085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1085"/>
              </a:tblGrid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任意给出两个数据形状相同的张量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x.shape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y.shape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35, 8])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c=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tf.stack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([a,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b], axis=0).shape #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 4,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35, 8])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aa,bb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tf.unstack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(c, axis=0)  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aa.shape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bb.shape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35, 8]), 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35, 8]))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支持在任意维度上做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unstack</a:t>
                      </a:r>
                      <a:r>
                        <a:rPr lang="zh-CN" altLang="en-US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的操作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 = 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tf.unstack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(c, axis=3)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res[0].shape,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res[7].shape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 35]), 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 4, 35]))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33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/>
              <a:t>V</a:t>
            </a:r>
            <a:r>
              <a:rPr lang="en-US" altLang="zh-CN" dirty="0" smtClean="0"/>
              <a:t>2.0</a:t>
            </a:r>
            <a:r>
              <a:rPr lang="zh-CN" altLang="en-US" dirty="0" smtClean="0"/>
              <a:t>高阶操作</a:t>
            </a:r>
            <a:r>
              <a:rPr lang="en-US" altLang="zh-CN" dirty="0" smtClean="0"/>
              <a:t>: split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err="1"/>
              <a:t>tf.split</a:t>
            </a:r>
            <a:r>
              <a:rPr lang="en-US" altLang="zh-CN" dirty="0"/>
              <a:t>: </a:t>
            </a:r>
            <a:r>
              <a:rPr lang="zh-CN" altLang="en-US" dirty="0"/>
              <a:t>灵活性相对于</a:t>
            </a:r>
            <a:r>
              <a:rPr lang="en-US" altLang="zh-CN" dirty="0"/>
              <a:t>unstack</a:t>
            </a:r>
            <a:r>
              <a:rPr lang="zh-CN" altLang="en-US" dirty="0"/>
              <a:t>更强的分割操作。</a:t>
            </a:r>
            <a:endParaRPr lang="en-US" altLang="zh-CN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609211" y="1896542"/>
          <a:ext cx="9383333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3333"/>
              </a:tblGrid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[2,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4, 3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 8]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 = 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tf.unstack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(c, axis=3)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(res)   #8, </a:t>
                      </a:r>
                      <a:r>
                        <a:rPr lang="zh-CN" alt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默认打散成对应维度的大小的份数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res1=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tf.split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(c, axis=3,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num_or_size_splits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=2) #</a:t>
                      </a:r>
                      <a:r>
                        <a:rPr lang="zh-CN" altLang="en-US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指定分割成两份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len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(res1) #2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res1[0].shape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4, 35, 4]) #</a:t>
                      </a:r>
                      <a:r>
                        <a:rPr lang="zh-CN" altLang="en-US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均分成两份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res2=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tf.split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axis=3, </a:t>
                      </a:r>
                      <a:r>
                        <a:rPr lang="en-US" altLang="zh-CN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num_or_size_splits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=[2, 2, 4]) #</a:t>
                      </a:r>
                      <a:r>
                        <a:rPr lang="zh-CN" altLang="en-US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指定分割的份数为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2,2,4</a:t>
                      </a:r>
                      <a:r>
                        <a:rPr lang="zh-CN" altLang="en-US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，共三份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4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res2[0].shape,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res2[2].shape #</a:t>
                      </a:r>
                      <a:r>
                        <a:rPr lang="zh-CN" altLang="en-US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查看第一份和第三份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7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4, 35, 2]), </a:t>
                      </a:r>
                      <a:r>
                        <a:rPr lang="en-US" altLang="zh-CN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</a:t>
                      </a:r>
                      <a:r>
                        <a:rPr lang="en-US" altLang="zh-CN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4, 35, 4])  </a:t>
                      </a:r>
                      <a:endParaRPr lang="zh-CN" altLang="zh-CN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8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/>
              <a:t>V</a:t>
            </a:r>
            <a:r>
              <a:rPr lang="en-US" altLang="zh-CN" dirty="0" smtClean="0"/>
              <a:t>2.0</a:t>
            </a:r>
            <a:r>
              <a:rPr lang="zh-CN" altLang="en-US" dirty="0" smtClean="0"/>
              <a:t>高阶操作</a:t>
            </a:r>
            <a:r>
              <a:rPr lang="en-US" altLang="zh-CN" dirty="0" smtClean="0"/>
              <a:t>: </a:t>
            </a:r>
            <a:r>
              <a:rPr lang="zh-CN" altLang="en-US" dirty="0" smtClean="0"/>
              <a:t>数据统计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err="1" smtClean="0"/>
              <a:t>tf.reduce_min</a:t>
            </a:r>
            <a:r>
              <a:rPr lang="en-US" altLang="zh-CN" dirty="0" smtClean="0"/>
              <a:t>/max</a:t>
            </a:r>
            <a:r>
              <a:rPr lang="zh-CN" altLang="en-US" dirty="0" smtClean="0"/>
              <a:t>：最大值和最小值</a:t>
            </a:r>
            <a:endParaRPr lang="en-US" altLang="zh-CN" dirty="0" smtClean="0"/>
          </a:p>
          <a:p>
            <a:r>
              <a:rPr lang="en-US" altLang="zh-CN" dirty="0" err="1" smtClean="0"/>
              <a:t>tf.argmax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argmin</a:t>
            </a:r>
            <a:r>
              <a:rPr lang="zh-CN" altLang="en-US" dirty="0" smtClean="0"/>
              <a:t>：最大值的位置和最小值的位置</a:t>
            </a:r>
            <a:endParaRPr lang="en-US" altLang="zh-CN" dirty="0" smtClean="0"/>
          </a:p>
          <a:p>
            <a:r>
              <a:rPr lang="en-US" altLang="zh-CN" dirty="0" err="1" smtClean="0"/>
              <a:t>tf.equal</a:t>
            </a:r>
            <a:r>
              <a:rPr lang="zh-CN" altLang="en-US" dirty="0" smtClean="0"/>
              <a:t>：两个张量的比较</a:t>
            </a:r>
            <a:endParaRPr lang="en-US" altLang="zh-CN" dirty="0" smtClean="0"/>
          </a:p>
          <a:p>
            <a:r>
              <a:rPr lang="en-US" altLang="zh-CN" dirty="0" err="1" smtClean="0"/>
              <a:t>tf.unique</a:t>
            </a:r>
            <a:r>
              <a:rPr lang="zh-CN" altLang="en-US" dirty="0" smtClean="0"/>
              <a:t>：张量的独特值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99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数据统计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reduce_min</a:t>
            </a:r>
            <a:r>
              <a:rPr lang="en-US" altLang="zh-CN" dirty="0" smtClean="0"/>
              <a:t>/max/mean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err="1" smtClean="0"/>
              <a:t>reduce_min</a:t>
            </a:r>
            <a:r>
              <a:rPr lang="en-US" altLang="zh-CN" dirty="0" smtClean="0"/>
              <a:t>/max/mean: </a:t>
            </a:r>
            <a:r>
              <a:rPr lang="zh-CN" altLang="en-US" dirty="0"/>
              <a:t>既</a:t>
            </a:r>
            <a:r>
              <a:rPr lang="zh-CN" altLang="en-US" dirty="0" smtClean="0"/>
              <a:t>可以完成整个数据的最值的求解也可以完成某个维度上的求解。</a:t>
            </a:r>
            <a:endParaRPr lang="en-US" altLang="zh-CN" dirty="0" smtClean="0"/>
          </a:p>
          <a:p>
            <a:endParaRPr lang="en-US" altLang="zh-CN" sz="18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zh-CN" altLang="en-US" dirty="0" smtClean="0"/>
              <a:t>指定维度：</a:t>
            </a:r>
            <a:endParaRPr lang="en-US" altLang="zh-CN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05751" y="2192338"/>
          <a:ext cx="542289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893"/>
              </a:tblGrid>
              <a:tr h="1247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tf.random.normal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10])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tf.reduce_min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tf.reduce_max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tf.reduce_mean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shape(0),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=-1.1872448&gt;,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shape(0),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=2.1353827&gt;,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shape(0),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=0.3523524&gt;,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605751" y="4473116"/>
          <a:ext cx="8087189" cy="1929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7189"/>
              </a:tblGrid>
              <a:tr h="3747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tf.reduce_min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axis=1),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tf.reduce_max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 axis=1),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tf.reduce_mean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 axis=1)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47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shape(4, ),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=array([-0.3937837, -1.18724487, -1.0798895, -1.1366792]&gt;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47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shape(4, ),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=array([1.9718986, 1.1612172, 2.1353827, 2.0984378]&gt;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47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shape(4, ),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=array([0.61504304, -0.01389184, 0.606747, 0.20151143]&gt;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40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数据统计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argmax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argmin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err="1" smtClean="0"/>
              <a:t>argmax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argmin</a:t>
            </a:r>
            <a:r>
              <a:rPr lang="en-US" altLang="zh-CN" dirty="0" smtClean="0"/>
              <a:t>: </a:t>
            </a:r>
            <a:r>
              <a:rPr lang="zh-CN" altLang="en-US" dirty="0" smtClean="0"/>
              <a:t>分别返回最大值和最小值所在的位置。</a:t>
            </a:r>
            <a:endParaRPr lang="en-US" altLang="zh-CN" dirty="0" smtClean="0"/>
          </a:p>
          <a:p>
            <a:endParaRPr lang="en-US" altLang="zh-CN" sz="1800" dirty="0" smtClean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09211" y="1988840"/>
          <a:ext cx="5940591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0591"/>
              </a:tblGrid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tf.random.normal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10])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tf.argmax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(a).shape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#</a:t>
                      </a:r>
                      <a:r>
                        <a:rPr lang="zh-CN" altLang="en-US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axis=0</a:t>
                      </a:r>
                      <a:r>
                        <a:rPr lang="zh-CN" altLang="en-US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，因此会有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zh-CN" altLang="en-US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([10])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tf.argmax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shape(10</a:t>
                      </a:r>
                      <a:r>
                        <a:rPr lang="zh-CN" altLang="en-US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=int64,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=array([0, 0, 2, 3, 1, 3, 0, 1, 2, 0])&gt;,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tf.argmin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(a).shape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([10])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71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数据统计</a:t>
            </a:r>
            <a:r>
              <a:rPr lang="en-US" altLang="zh-CN" dirty="0" smtClean="0"/>
              <a:t>: equal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err="1" smtClean="0"/>
              <a:t>tf.equal</a:t>
            </a:r>
            <a:r>
              <a:rPr lang="en-US" altLang="zh-CN" dirty="0" smtClean="0"/>
              <a:t>: </a:t>
            </a:r>
            <a:r>
              <a:rPr lang="zh-CN" altLang="en-US" dirty="0" smtClean="0"/>
              <a:t>张量之间的比较：</a:t>
            </a:r>
            <a:endParaRPr lang="en-US" altLang="zh-CN" dirty="0" smtClean="0"/>
          </a:p>
          <a:p>
            <a:endParaRPr lang="en-US" altLang="zh-CN" sz="1800" dirty="0" smtClean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zh-CN" altLang="en-US" dirty="0"/>
              <a:t>求解正确</a:t>
            </a:r>
            <a:r>
              <a:rPr lang="zh-CN" altLang="en-US" dirty="0" smtClean="0"/>
              <a:t>元素个数的实例：</a:t>
            </a:r>
            <a:endParaRPr lang="en-US" altLang="zh-CN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595569" y="1772816"/>
          <a:ext cx="5940591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0591"/>
              </a:tblGrid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tf.constant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([1,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2, 3, 2, 5])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tf.range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tf.equal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b) #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默认返回布尔类型来判断是否相等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shape(5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=bool,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=array([False, False, False, False, False])&gt;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584276" y="4041068"/>
          <a:ext cx="6599956" cy="1124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9956"/>
              </a:tblGrid>
              <a:tr h="3747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tf.equal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b)  #False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为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为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47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tf.reduce_sum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tf.cast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(res,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=tf.int32))  #</a:t>
                      </a:r>
                      <a:r>
                        <a:rPr lang="zh-CN" altLang="en-US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借助求和方法来计算正确元素个数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47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shape( ),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=0&gt;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84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前世今生：诞生的大环境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4931816"/>
          </a:xfrm>
        </p:spPr>
        <p:txBody>
          <a:bodyPr/>
          <a:lstStyle/>
          <a:p>
            <a:pPr marL="301625" lvl="1" indent="-301625" algn="just"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l"/>
            </a:pPr>
            <a:r>
              <a:rPr lang="en-US" altLang="zh-CN" sz="2200" dirty="0">
                <a:latin typeface="+mn-ea"/>
                <a:cs typeface="Arial" panose="020B0604020202020204" pitchFamily="34" charset="0"/>
              </a:rPr>
              <a:t>15</a:t>
            </a:r>
            <a:r>
              <a:rPr lang="zh-CN" altLang="zh-CN" sz="2200" dirty="0">
                <a:latin typeface="+mn-ea"/>
                <a:cs typeface="Arial" panose="020B0604020202020204" pitchFamily="34" charset="0"/>
              </a:rPr>
              <a:t>年</a:t>
            </a:r>
            <a:r>
              <a:rPr lang="en-US" altLang="zh-CN" sz="2200" dirty="0">
                <a:latin typeface="+mn-ea"/>
                <a:cs typeface="Arial" panose="020B0604020202020204" pitchFamily="34" charset="0"/>
              </a:rPr>
              <a:t>9</a:t>
            </a:r>
            <a:r>
              <a:rPr lang="zh-CN" altLang="zh-CN" sz="2200" dirty="0">
                <a:latin typeface="+mn-ea"/>
                <a:cs typeface="Arial" panose="020B0604020202020204" pitchFamily="34" charset="0"/>
              </a:rPr>
              <a:t>月发布</a:t>
            </a:r>
            <a:r>
              <a:rPr lang="en-US" altLang="zh-CN" sz="2200" dirty="0">
                <a:latin typeface="+mn-ea"/>
                <a:cs typeface="Arial" panose="020B0604020202020204" pitchFamily="34" charset="0"/>
              </a:rPr>
              <a:t>0.1</a:t>
            </a:r>
            <a:r>
              <a:rPr lang="zh-CN" altLang="zh-CN" sz="2200" dirty="0">
                <a:latin typeface="+mn-ea"/>
                <a:cs typeface="Arial" panose="020B0604020202020204" pitchFamily="34" charset="0"/>
              </a:rPr>
              <a:t>版本</a:t>
            </a:r>
            <a:r>
              <a:rPr lang="zh-CN" altLang="en-US" sz="2200" dirty="0">
                <a:latin typeface="+mn-ea"/>
                <a:cs typeface="Arial" panose="020B0604020202020204" pitchFamily="34" charset="0"/>
              </a:rPr>
              <a:t>；</a:t>
            </a:r>
            <a:r>
              <a:rPr lang="en-US" altLang="zh-CN" sz="2200" dirty="0">
                <a:latin typeface="+mn-ea"/>
                <a:cs typeface="Arial" panose="020B0604020202020204" pitchFamily="34" charset="0"/>
              </a:rPr>
              <a:t>17</a:t>
            </a:r>
            <a:r>
              <a:rPr lang="zh-CN" altLang="zh-CN" sz="2200" dirty="0">
                <a:latin typeface="+mn-ea"/>
                <a:cs typeface="Arial" panose="020B0604020202020204" pitchFamily="34" charset="0"/>
              </a:rPr>
              <a:t>年</a:t>
            </a:r>
            <a:r>
              <a:rPr lang="en-US" altLang="zh-CN" sz="2200" dirty="0">
                <a:latin typeface="+mn-ea"/>
                <a:cs typeface="Arial" panose="020B0604020202020204" pitchFamily="34" charset="0"/>
              </a:rPr>
              <a:t>2</a:t>
            </a:r>
            <a:r>
              <a:rPr lang="zh-CN" altLang="zh-CN" sz="2200" dirty="0">
                <a:latin typeface="+mn-ea"/>
                <a:cs typeface="Arial" panose="020B0604020202020204" pitchFamily="34" charset="0"/>
              </a:rPr>
              <a:t>月发布</a:t>
            </a:r>
            <a:r>
              <a:rPr lang="en-US" altLang="zh-CN" sz="2200" dirty="0">
                <a:latin typeface="+mn-ea"/>
                <a:cs typeface="Arial" panose="020B0604020202020204" pitchFamily="34" charset="0"/>
              </a:rPr>
              <a:t>1.0</a:t>
            </a:r>
            <a:r>
              <a:rPr lang="zh-CN" altLang="zh-CN" sz="2200" dirty="0">
                <a:latin typeface="+mn-ea"/>
                <a:cs typeface="Arial" panose="020B0604020202020204" pitchFamily="34" charset="0"/>
              </a:rPr>
              <a:t>版本</a:t>
            </a:r>
            <a:r>
              <a:rPr lang="zh-CN" altLang="en-US" sz="2200" dirty="0">
                <a:latin typeface="+mn-ea"/>
                <a:cs typeface="Arial" panose="020B0604020202020204" pitchFamily="34" charset="0"/>
              </a:rPr>
              <a:t>；</a:t>
            </a:r>
            <a:r>
              <a:rPr lang="en-US" altLang="zh-CN" sz="2200" dirty="0">
                <a:latin typeface="+mn-ea"/>
                <a:cs typeface="Arial" panose="020B0604020202020204" pitchFamily="34" charset="0"/>
              </a:rPr>
              <a:t>19</a:t>
            </a:r>
            <a:r>
              <a:rPr lang="zh-CN" altLang="zh-CN" sz="2200" dirty="0">
                <a:latin typeface="+mn-ea"/>
                <a:cs typeface="Arial" panose="020B0604020202020204" pitchFamily="34" charset="0"/>
              </a:rPr>
              <a:t>年</a:t>
            </a:r>
            <a:r>
              <a:rPr lang="en-US" altLang="zh-CN" sz="2200" dirty="0">
                <a:latin typeface="+mn-ea"/>
                <a:cs typeface="Arial" panose="020B0604020202020204" pitchFamily="34" charset="0"/>
              </a:rPr>
              <a:t>3</a:t>
            </a:r>
            <a:r>
              <a:rPr lang="zh-CN" altLang="zh-CN" sz="2200" dirty="0">
                <a:latin typeface="+mn-ea"/>
                <a:cs typeface="Arial" panose="020B0604020202020204" pitchFamily="34" charset="0"/>
              </a:rPr>
              <a:t>月发布</a:t>
            </a:r>
            <a:r>
              <a:rPr lang="en-US" altLang="zh-CN" sz="2200" dirty="0">
                <a:latin typeface="+mn-ea"/>
                <a:cs typeface="Arial" panose="020B0604020202020204" pitchFamily="34" charset="0"/>
              </a:rPr>
              <a:t>2.0</a:t>
            </a:r>
            <a:r>
              <a:rPr lang="zh-CN" altLang="zh-CN" sz="2200" dirty="0" smtClean="0">
                <a:latin typeface="+mn-ea"/>
                <a:cs typeface="Arial" panose="020B0604020202020204" pitchFamily="34" charset="0"/>
              </a:rPr>
              <a:t>版本</a:t>
            </a:r>
            <a:r>
              <a:rPr lang="zh-CN" altLang="en-US" sz="2200" dirty="0" smtClean="0">
                <a:latin typeface="+mn-ea"/>
                <a:cs typeface="Arial" panose="020B0604020202020204" pitchFamily="34" charset="0"/>
              </a:rPr>
              <a:t>。</a:t>
            </a:r>
            <a:endParaRPr lang="en-US" altLang="zh-CN" sz="2200" dirty="0">
              <a:latin typeface="+mn-ea"/>
              <a:cs typeface="Arial" panose="020B0604020202020204" pitchFamily="34" charset="0"/>
            </a:endParaRPr>
          </a:p>
          <a:p>
            <a:pPr marL="301625" lvl="1" indent="-301625" algn="just"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l"/>
            </a:pPr>
            <a:r>
              <a:rPr lang="en-US" altLang="zh-CN" sz="2200" dirty="0">
                <a:latin typeface="+mn-ea"/>
                <a:cs typeface="Arial" panose="020B0604020202020204" pitchFamily="34" charset="0"/>
              </a:rPr>
              <a:t>15</a:t>
            </a:r>
            <a:r>
              <a:rPr lang="zh-CN" altLang="en-US" sz="2200" dirty="0">
                <a:latin typeface="+mn-ea"/>
                <a:cs typeface="Arial" panose="020B0604020202020204" pitchFamily="34" charset="0"/>
              </a:rPr>
              <a:t>年同类型框架</a:t>
            </a:r>
            <a:r>
              <a:rPr lang="en-US" altLang="zh-CN" sz="2200" dirty="0">
                <a:latin typeface="+mn-ea"/>
                <a:cs typeface="Arial" panose="020B0604020202020204" pitchFamily="34" charset="0"/>
              </a:rPr>
              <a:t>: </a:t>
            </a:r>
            <a:endParaRPr lang="en-US" altLang="zh-CN" sz="2200" dirty="0" smtClean="0">
              <a:latin typeface="+mn-ea"/>
              <a:cs typeface="Arial" panose="020B0604020202020204" pitchFamily="34" charset="0"/>
            </a:endParaRPr>
          </a:p>
          <a:p>
            <a:pPr lvl="1" algn="just"/>
            <a:r>
              <a:rPr lang="en-US" altLang="zh-CN" dirty="0">
                <a:latin typeface="+mn-ea"/>
                <a:cs typeface="Arial" panose="020B0604020202020204" pitchFamily="34" charset="0"/>
              </a:rPr>
              <a:t>S</a:t>
            </a:r>
            <a:r>
              <a:rPr lang="en-US" altLang="zh-CN" dirty="0" smtClean="0">
                <a:latin typeface="+mn-ea"/>
                <a:cs typeface="Arial" panose="020B0604020202020204" pitchFamily="34" charset="0"/>
              </a:rPr>
              <a:t>ki-learn: Machine Learning</a:t>
            </a:r>
            <a:r>
              <a:rPr lang="en-US" altLang="zh-CN" dirty="0">
                <a:latin typeface="+mn-ea"/>
                <a:cs typeface="Arial" panose="020B0604020202020204" pitchFamily="34" charset="0"/>
              </a:rPr>
              <a:t>, 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不支持</a:t>
            </a:r>
            <a:r>
              <a:rPr lang="en-US" altLang="zh-CN" dirty="0" smtClean="0">
                <a:latin typeface="+mn-ea"/>
                <a:cs typeface="Arial" panose="020B0604020202020204" pitchFamily="34" charset="0"/>
              </a:rPr>
              <a:t>GPU; </a:t>
            </a:r>
            <a:endParaRPr lang="en-US" altLang="zh-CN" dirty="0">
              <a:latin typeface="+mn-ea"/>
              <a:cs typeface="Arial" panose="020B0604020202020204" pitchFamily="34" charset="0"/>
            </a:endParaRPr>
          </a:p>
          <a:p>
            <a:pPr lvl="1" algn="just"/>
            <a:r>
              <a:rPr lang="en-US" altLang="zh-CN" dirty="0" err="1" smtClean="0">
                <a:latin typeface="+mn-ea"/>
                <a:cs typeface="Arial" panose="020B0604020202020204" pitchFamily="34" charset="0"/>
              </a:rPr>
              <a:t>Caffe</a:t>
            </a:r>
            <a:r>
              <a:rPr lang="en-US" altLang="zh-CN" dirty="0" smtClean="0">
                <a:latin typeface="+mn-ea"/>
                <a:cs typeface="Arial" panose="020B0604020202020204" pitchFamily="34" charset="0"/>
              </a:rPr>
              <a:t>: </a:t>
            </a:r>
            <a:r>
              <a:rPr lang="zh-CN" altLang="en-US" dirty="0" smtClean="0">
                <a:latin typeface="+mn-ea"/>
                <a:cs typeface="Arial" panose="020B0604020202020204" pitchFamily="34" charset="0"/>
              </a:rPr>
              <a:t>第一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个面向深度学习的框架，但不支持自动</a:t>
            </a:r>
            <a:r>
              <a:rPr lang="zh-CN" altLang="en-US" dirty="0" smtClean="0">
                <a:latin typeface="+mn-ea"/>
                <a:cs typeface="Arial" panose="020B0604020202020204" pitchFamily="34" charset="0"/>
              </a:rPr>
              <a:t>求导</a:t>
            </a:r>
            <a:r>
              <a:rPr lang="en-US" altLang="zh-CN" dirty="0" smtClean="0">
                <a:latin typeface="+mn-ea"/>
                <a:cs typeface="Arial" panose="020B0604020202020204" pitchFamily="34" charset="0"/>
              </a:rPr>
              <a:t>; </a:t>
            </a:r>
            <a:endParaRPr lang="en-US" altLang="zh-CN" dirty="0">
              <a:latin typeface="+mn-ea"/>
              <a:cs typeface="Arial" panose="020B0604020202020204" pitchFamily="34" charset="0"/>
            </a:endParaRPr>
          </a:p>
          <a:p>
            <a:pPr lvl="1" algn="just"/>
            <a:r>
              <a:rPr lang="en-US" altLang="zh-CN" dirty="0" err="1" smtClean="0">
                <a:latin typeface="+mn-ea"/>
                <a:cs typeface="Arial" panose="020B0604020202020204" pitchFamily="34" charset="0"/>
              </a:rPr>
              <a:t>Keras</a:t>
            </a:r>
            <a:r>
              <a:rPr lang="en-US" altLang="zh-CN" dirty="0" smtClean="0">
                <a:latin typeface="+mn-ea"/>
                <a:cs typeface="Arial" panose="020B0604020202020204" pitchFamily="34" charset="0"/>
              </a:rPr>
              <a:t>: </a:t>
            </a:r>
            <a:r>
              <a:rPr lang="zh-CN" altLang="en-US" dirty="0" smtClean="0">
                <a:latin typeface="+mn-ea"/>
                <a:cs typeface="Arial" panose="020B0604020202020204" pitchFamily="34" charset="0"/>
              </a:rPr>
              <a:t>只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提供</a:t>
            </a:r>
            <a:r>
              <a:rPr lang="en-US" altLang="zh-CN" dirty="0">
                <a:latin typeface="+mn-ea"/>
                <a:cs typeface="Arial" panose="020B0604020202020204" pitchFamily="34" charset="0"/>
              </a:rPr>
              <a:t>API</a:t>
            </a:r>
            <a:r>
              <a:rPr lang="zh-CN" altLang="en-US" dirty="0" smtClean="0">
                <a:latin typeface="+mn-ea"/>
                <a:cs typeface="Arial" panose="020B0604020202020204" pitchFamily="34" charset="0"/>
              </a:rPr>
              <a:t>接口</a:t>
            </a:r>
            <a:r>
              <a:rPr lang="en-US" altLang="zh-CN" dirty="0">
                <a:latin typeface="+mn-ea"/>
                <a:cs typeface="Arial" panose="020B0604020202020204" pitchFamily="34" charset="0"/>
              </a:rPr>
              <a:t>;</a:t>
            </a:r>
            <a:r>
              <a:rPr lang="en-US" altLang="zh-CN" dirty="0" smtClean="0">
                <a:latin typeface="+mn-ea"/>
                <a:cs typeface="Arial" panose="020B0604020202020204" pitchFamily="34" charset="0"/>
              </a:rPr>
              <a:t> </a:t>
            </a:r>
            <a:endParaRPr lang="en-US" altLang="zh-CN" dirty="0">
              <a:latin typeface="+mn-ea"/>
              <a:cs typeface="Arial" panose="020B0604020202020204" pitchFamily="34" charset="0"/>
            </a:endParaRPr>
          </a:p>
          <a:p>
            <a:pPr lvl="1" algn="just"/>
            <a:r>
              <a:rPr lang="en-US" altLang="zh-CN" dirty="0" smtClean="0">
                <a:latin typeface="+mn-ea"/>
                <a:cs typeface="Arial" panose="020B0604020202020204" pitchFamily="34" charset="0"/>
              </a:rPr>
              <a:t>Torch: </a:t>
            </a:r>
            <a:r>
              <a:rPr lang="en-US" altLang="zh-CN" dirty="0" err="1" smtClean="0">
                <a:latin typeface="+mn-ea"/>
                <a:cs typeface="Arial" panose="020B0604020202020204" pitchFamily="34" charset="0"/>
              </a:rPr>
              <a:t>Lua</a:t>
            </a:r>
            <a:r>
              <a:rPr lang="zh-CN" altLang="en-US" dirty="0" smtClean="0">
                <a:latin typeface="+mn-ea"/>
                <a:cs typeface="Arial" panose="020B0604020202020204" pitchFamily="34" charset="0"/>
              </a:rPr>
              <a:t>语言</a:t>
            </a:r>
            <a:r>
              <a:rPr lang="en-US" altLang="zh-CN" dirty="0">
                <a:latin typeface="+mn-ea"/>
                <a:cs typeface="Arial" panose="020B0604020202020204" pitchFamily="34" charset="0"/>
              </a:rPr>
              <a:t>;</a:t>
            </a:r>
            <a:r>
              <a:rPr lang="en-US" altLang="zh-CN" dirty="0" smtClean="0">
                <a:latin typeface="+mn-ea"/>
                <a:cs typeface="Arial" panose="020B0604020202020204" pitchFamily="34" charset="0"/>
              </a:rPr>
              <a:t> </a:t>
            </a:r>
            <a:endParaRPr lang="en-US" altLang="zh-CN" dirty="0">
              <a:latin typeface="+mn-ea"/>
              <a:cs typeface="Arial" panose="020B0604020202020204" pitchFamily="34" charset="0"/>
            </a:endParaRPr>
          </a:p>
          <a:p>
            <a:pPr lvl="1" algn="just"/>
            <a:r>
              <a:rPr lang="en-US" altLang="zh-CN" dirty="0" err="1" smtClean="0">
                <a:latin typeface="+mn-ea"/>
                <a:cs typeface="Arial" panose="020B0604020202020204" pitchFamily="34" charset="0"/>
              </a:rPr>
              <a:t>Theano</a:t>
            </a:r>
            <a:r>
              <a:rPr lang="en-US" altLang="zh-CN" dirty="0" smtClean="0">
                <a:latin typeface="+mn-ea"/>
                <a:cs typeface="Arial" panose="020B0604020202020204" pitchFamily="34" charset="0"/>
              </a:rPr>
              <a:t>: </a:t>
            </a:r>
            <a:r>
              <a:rPr lang="zh-CN" altLang="en-US" dirty="0" smtClean="0">
                <a:latin typeface="+mn-ea"/>
                <a:cs typeface="Arial" panose="020B0604020202020204" pitchFamily="34" charset="0"/>
              </a:rPr>
              <a:t>开发</a:t>
            </a:r>
            <a:r>
              <a:rPr lang="zh-CN" altLang="en-US" dirty="0">
                <a:latin typeface="+mn-ea"/>
                <a:cs typeface="Arial" panose="020B0604020202020204" pitchFamily="34" charset="0"/>
              </a:rPr>
              <a:t>调试</a:t>
            </a:r>
            <a:r>
              <a:rPr lang="zh-CN" altLang="en-US" dirty="0" smtClean="0">
                <a:latin typeface="+mn-ea"/>
                <a:cs typeface="Arial" panose="020B0604020202020204" pitchFamily="34" charset="0"/>
              </a:rPr>
              <a:t>难。</a:t>
            </a:r>
            <a:endParaRPr lang="en-US" altLang="zh-CN" dirty="0">
              <a:latin typeface="+mn-ea"/>
              <a:cs typeface="Arial" panose="020B0604020202020204" pitchFamily="34" charset="0"/>
            </a:endParaRPr>
          </a:p>
          <a:p>
            <a:pPr marL="0" lvl="1" indent="0" algn="just">
              <a:buClr>
                <a:schemeClr val="bg1">
                  <a:lumMod val="50000"/>
                </a:schemeClr>
              </a:buClr>
              <a:buSzPct val="60000"/>
              <a:buNone/>
            </a:pPr>
            <a:endParaRPr lang="zh-CN" altLang="zh-CN" sz="2200" dirty="0">
              <a:latin typeface="+mn-ea"/>
              <a:cs typeface="Arial" panose="020B0604020202020204" pitchFamily="34" charset="0"/>
            </a:endParaRP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660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数据统计</a:t>
            </a:r>
            <a:r>
              <a:rPr lang="en-US" altLang="zh-CN" dirty="0" smtClean="0"/>
              <a:t>: </a:t>
            </a:r>
            <a:r>
              <a:rPr lang="en-US" altLang="zh-CN" dirty="0"/>
              <a:t>unique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err="1" smtClean="0"/>
              <a:t>tf.unique</a:t>
            </a:r>
            <a:r>
              <a:rPr lang="en-US" altLang="zh-CN" dirty="0" smtClean="0"/>
              <a:t>: </a:t>
            </a:r>
            <a:r>
              <a:rPr lang="zh-CN" altLang="en-US" dirty="0" smtClean="0"/>
              <a:t>去除重复元素</a:t>
            </a:r>
            <a:endParaRPr lang="en-US" altLang="zh-CN" dirty="0" smtClean="0"/>
          </a:p>
          <a:p>
            <a:endParaRPr lang="en-US" altLang="zh-CN" sz="1800" dirty="0" smtClean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09211" y="1988840"/>
          <a:ext cx="7695957" cy="3363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5957"/>
              </a:tblGrid>
              <a:tr h="4004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tf.range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04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tf.unique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 #</a:t>
                      </a:r>
                      <a:r>
                        <a:rPr lang="zh-CN" altLang="en-US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返回不重复的元素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04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unique(y=&lt;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shape=(5, ),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=array([0, 1, 2, 3, 4])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04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tf.constant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2, 2, 4, 3])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04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tf.unique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807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zh-CN" altLang="en-US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共返回两个部分，第一个部分是去重之后的元素，第二部分返回的是剩余元素所对应原数据中的索引位置。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807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unique(y= &lt;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shape=(3. ),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=array([4, 2, 3],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=int32)&gt;,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=&lt;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shape=(5, ),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=array([0, 1, 1, 0, 2],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=int32)&gt;)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69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TensorFlow2.0</a:t>
            </a:r>
            <a:r>
              <a:rPr lang="zh-CN" altLang="en-US" dirty="0" smtClean="0"/>
              <a:t>张量排序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smtClean="0"/>
              <a:t>Sort/</a:t>
            </a:r>
            <a:r>
              <a:rPr lang="en-US" altLang="zh-CN" dirty="0" err="1" smtClean="0"/>
              <a:t>argsort</a:t>
            </a:r>
            <a:r>
              <a:rPr lang="en-US" altLang="zh-CN" dirty="0" smtClean="0"/>
              <a:t>: </a:t>
            </a:r>
            <a:r>
              <a:rPr lang="zh-CN" altLang="en-US" dirty="0" smtClean="0"/>
              <a:t>完成对某一个维度上的完全排序</a:t>
            </a:r>
            <a:r>
              <a:rPr lang="en-US" altLang="zh-CN" dirty="0" smtClean="0"/>
              <a:t>/</a:t>
            </a:r>
            <a:r>
              <a:rPr lang="zh-CN" altLang="en-US" dirty="0" smtClean="0"/>
              <a:t>获得排序后的索引位置</a:t>
            </a:r>
            <a:endParaRPr lang="en-US" altLang="zh-CN" dirty="0"/>
          </a:p>
          <a:p>
            <a:r>
              <a:rPr lang="en-US" altLang="zh-CN" dirty="0" err="1" smtClean="0"/>
              <a:t>Topk</a:t>
            </a:r>
            <a:r>
              <a:rPr lang="zh-CN" altLang="en-US" dirty="0" smtClean="0"/>
              <a:t>：获得前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个最值的元素和元素所对应的索引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46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/>
              <a:t>TensorFlow2.0</a:t>
            </a:r>
            <a:r>
              <a:rPr lang="zh-CN" altLang="en-US" dirty="0"/>
              <a:t>张量排序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err="1" smtClean="0"/>
              <a:t>tf.sort</a:t>
            </a:r>
            <a:r>
              <a:rPr lang="zh-CN" altLang="en-US" dirty="0" smtClean="0"/>
              <a:t>：</a:t>
            </a:r>
            <a:r>
              <a:rPr lang="zh-CN" altLang="en-US" dirty="0"/>
              <a:t>完成对某一个维度上的完全排序</a:t>
            </a:r>
            <a:r>
              <a:rPr lang="en-US" altLang="zh-CN" dirty="0"/>
              <a:t>/</a:t>
            </a:r>
            <a:r>
              <a:rPr lang="zh-CN" altLang="en-US" dirty="0"/>
              <a:t>获得排序后的索引</a:t>
            </a:r>
            <a:r>
              <a:rPr lang="zh-CN" altLang="en-US" dirty="0" smtClean="0"/>
              <a:t>位置。</a:t>
            </a:r>
            <a:endParaRPr lang="en-US" altLang="zh-CN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07327" y="1988840"/>
          <a:ext cx="7044957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4957"/>
              </a:tblGrid>
              <a:tr h="176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随机生成打乱顺序的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个元素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6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tf.random.shuffle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tf.range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(5))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#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=array([2, 0, 3, 4, 1])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6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tf.sort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 direction=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DESCENDING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降序排列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6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shape=(5, 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=array([4,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3, 2, 1, 0])&gt;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6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排序后返回对应在原数据集中的位置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6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tf.argsort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direction=‘DESENDING</a:t>
                      </a:r>
                      <a:r>
                        <a:rPr lang="zh-CN" altLang="en-US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6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shape=(5, 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 2, 0, 4, 1])&gt;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6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tf.gather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idx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6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tf.Ternsor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shape=(5, 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=array([4, 3, 2, 1, 0])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66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张量排序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Top_k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sz="2400" dirty="0" err="1" smtClean="0"/>
              <a:t>tf.math.top_k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09211" y="1988840"/>
          <a:ext cx="7475121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5121"/>
              </a:tblGrid>
              <a:tr h="119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tf.random.uniform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([3,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3],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maxval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=10,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=tf.int32)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array([[4, 6, 8], [9, 4, 7], [4, 5, 1]])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tf.sort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array([[4, 6, 8], [4, 7, 9], [1, 4, 5]])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tf.math.top_k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2)   #</a:t>
                      </a:r>
                      <a:r>
                        <a:rPr lang="zh-CN" altLang="en-US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查看最大的前两个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res.indices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相当于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argsort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shape(3, 2),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=array([[2,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1], [0, 2], [1, 0]])&gt;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res.values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相当于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sort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shape=(3, 2),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=array([[8, 6],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[9, 7], [5, 4]])&gt;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8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TensorFlow2.0</a:t>
            </a:r>
            <a:r>
              <a:rPr lang="zh-CN" altLang="en-US" dirty="0" smtClean="0"/>
              <a:t>填充和复制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smtClean="0"/>
              <a:t>pad: </a:t>
            </a:r>
            <a:r>
              <a:rPr lang="zh-CN" altLang="en-US" dirty="0" smtClean="0"/>
              <a:t>数据的填充</a:t>
            </a:r>
            <a:endParaRPr lang="en-US" altLang="zh-CN" dirty="0"/>
          </a:p>
          <a:p>
            <a:r>
              <a:rPr lang="en-US" altLang="zh-CN" dirty="0" smtClean="0"/>
              <a:t>tile: </a:t>
            </a:r>
            <a:r>
              <a:rPr lang="zh-CN" altLang="en-US" dirty="0" smtClean="0"/>
              <a:t>数据的复制</a:t>
            </a:r>
            <a:endParaRPr lang="en-US" altLang="zh-CN" dirty="0"/>
          </a:p>
          <a:p>
            <a:r>
              <a:rPr lang="en-US" altLang="zh-CN" dirty="0" err="1" smtClean="0"/>
              <a:t>broadcast_to</a:t>
            </a:r>
            <a:endParaRPr lang="en-US" altLang="zh-CN" dirty="0" smtClean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031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V2.0: </a:t>
            </a:r>
            <a:r>
              <a:rPr lang="zh-CN" altLang="en-US" dirty="0" smtClean="0"/>
              <a:t>填充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err="1" smtClean="0"/>
              <a:t>tf.pad</a:t>
            </a:r>
            <a:r>
              <a:rPr lang="en-US" altLang="zh-CN" dirty="0" smtClean="0"/>
              <a:t>: </a:t>
            </a:r>
            <a:r>
              <a:rPr lang="zh-CN" altLang="en-US" dirty="0" smtClean="0"/>
              <a:t>数据的填充</a:t>
            </a:r>
            <a:r>
              <a:rPr lang="en-US" altLang="zh-CN" dirty="0" smtClean="0"/>
              <a:t>: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r>
              <a:rPr lang="en-US" altLang="zh-CN" dirty="0" smtClean="0"/>
              <a:t>Image padding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3413228" y="1736812"/>
            <a:ext cx="900100" cy="2520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Next LT Regular" pitchFamily="34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5226802" y="1736812"/>
            <a:ext cx="900100" cy="2520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Next LT Regular" pitchFamily="34" charset="0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4317558" y="1736812"/>
            <a:ext cx="900100" cy="2520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Next LT Regular" pitchFamily="34" charset="0"/>
              <a:ea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413228" y="2168603"/>
            <a:ext cx="900100" cy="2520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Next LT Regular" pitchFamily="34" charset="0"/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313328" y="2168603"/>
            <a:ext cx="900100" cy="2520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Next LT Regular" pitchFamily="34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5211059" y="2166504"/>
            <a:ext cx="900100" cy="25202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Next LT Regular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513128" y="2168603"/>
            <a:ext cx="900100" cy="252028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Next LT Regular" pitchFamily="34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016249" y="2149693"/>
            <a:ext cx="900100" cy="252028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Next LT Regular" pitchFamily="34" charset="0"/>
              <a:ea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108790" y="2149693"/>
            <a:ext cx="900100" cy="252028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Next LT Regular" pitchFamily="34" charset="0"/>
              <a:ea typeface="宋体" pitchFamily="2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1609211" y="2508112"/>
          <a:ext cx="895128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1285"/>
              </a:tblGrid>
              <a:tr h="2628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tf.reshape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tf.range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(9),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[3, 3])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28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shape(3, 3),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=array([[0, 2,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1], [3, 4, 5], [6, 7, 8]],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=int32)&gt;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28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tf.pad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[[0, 0], [0, 0]]) #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分别表示行和列，因此得到跟原来形状相同，行和列都没有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28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shape(3, 3),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=array([[0, 2,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1], [3, 4, 5], [6, 7, 8]],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=int32)&gt;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28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tf.pad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[[1, 0], [0, 0]]) #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行进行了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，列没有改变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28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shape(4, 3),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=array([[0, 0,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0], [0, 1, 2], [3, 4, 5], [6, 7, 8]], </a:t>
                      </a:r>
                      <a:r>
                        <a:rPr lang="en-US" altLang="zh-CN" sz="14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=int32)&gt;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1604076" y="4945854"/>
          <a:ext cx="9021884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1884"/>
              </a:tblGrid>
              <a:tr h="2628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tf.reshape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tf.range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(9),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[3, 3])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28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b=</a:t>
                      </a: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tf.pad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[[0, 0], [2, 2], [2, 2], [0, 0]]) #batch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维度即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的数量不需要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，第二三个维度为行和列一般需要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，第四个维度是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channel</a:t>
                      </a:r>
                      <a:r>
                        <a:rPr lang="zh-CN" altLang="en-US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也不需要</a:t>
                      </a:r>
                      <a:r>
                        <a:rPr lang="en-US" altLang="zh-CN" sz="14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padding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28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b.shape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28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TensorShape</a:t>
                      </a:r>
                      <a:r>
                        <a:rPr lang="en-US" altLang="zh-CN" sz="14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([4, 32, 32, 3])</a:t>
                      </a:r>
                      <a:endParaRPr lang="zh-CN" altLang="zh-CN" sz="14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13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V2.0: </a:t>
            </a:r>
            <a:r>
              <a:rPr lang="zh-CN" altLang="en-US" dirty="0" smtClean="0"/>
              <a:t>复制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err="1" smtClean="0"/>
              <a:t>tf.tile</a:t>
            </a:r>
            <a:r>
              <a:rPr lang="en-US" altLang="zh-CN" dirty="0" smtClean="0"/>
              <a:t>: </a:t>
            </a:r>
            <a:r>
              <a:rPr lang="zh-CN" altLang="en-US" dirty="0" smtClean="0"/>
              <a:t>沿着维度</a:t>
            </a:r>
            <a:r>
              <a:rPr lang="en-US" altLang="zh-CN" dirty="0" smtClean="0"/>
              <a:t>n</a:t>
            </a:r>
            <a:r>
              <a:rPr lang="zh-CN" altLang="en-US" dirty="0" smtClean="0"/>
              <a:t>次复制数据</a:t>
            </a:r>
            <a:endParaRPr lang="en-US" altLang="zh-CN" dirty="0" smtClean="0"/>
          </a:p>
          <a:p>
            <a:pPr lvl="1"/>
            <a:r>
              <a:rPr lang="en-US" altLang="zh-CN" dirty="0"/>
              <a:t>[a, b, c], 2  → [a, b, c, a, b, c]</a:t>
            </a:r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1609211" y="2528900"/>
          <a:ext cx="9419337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9337"/>
              </a:tblGrid>
              <a:tr h="119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tf.reshape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tf.range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(9),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[3, 3])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shape(3, 3),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=array([[0, 1,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2], [3, 4, 5], [6, 7, 8]],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tf.tile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 [1, 2])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shape(3, 6),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=array([[0, 1,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2, 0, 1, 2], [3, 4, 5, 3, 4, 5], [6, 7, 8, 6, 7, 8]],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tf.tile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 [1, 2])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shape(6, 3),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=array([[0, 1,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2], [3, 4, 5], [6, 7, 8], [0, 1, 2], [3, 4, 5], [6, 7, 8]],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31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TensorFlow2.0</a:t>
            </a:r>
            <a:r>
              <a:rPr lang="zh-CN" altLang="en-US" dirty="0" smtClean="0"/>
              <a:t>张量限幅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err="1" smtClean="0"/>
              <a:t>clip_by_value</a:t>
            </a:r>
            <a:r>
              <a:rPr lang="en-US" altLang="zh-CN" dirty="0" smtClean="0"/>
              <a:t>: </a:t>
            </a:r>
            <a:r>
              <a:rPr lang="zh-CN" altLang="en-US" dirty="0" smtClean="0"/>
              <a:t>根据值裁剪</a:t>
            </a:r>
            <a:endParaRPr lang="en-US" altLang="zh-CN" dirty="0"/>
          </a:p>
          <a:p>
            <a:r>
              <a:rPr lang="en-US" altLang="zh-CN" dirty="0" err="1" smtClean="0"/>
              <a:t>Relu</a:t>
            </a:r>
            <a:endParaRPr lang="en-US" altLang="zh-CN" dirty="0"/>
          </a:p>
          <a:p>
            <a:r>
              <a:rPr lang="en-US" altLang="zh-CN" dirty="0" smtClean="0"/>
              <a:t>Gradient clipping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698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张量限幅</a:t>
            </a:r>
            <a:r>
              <a:rPr lang="zh-CN" altLang="en-US" dirty="0"/>
              <a:t>：</a:t>
            </a:r>
            <a:r>
              <a:rPr lang="zh-CN" altLang="en-US" dirty="0" smtClean="0"/>
              <a:t>根据值的裁剪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err="1" smtClean="0"/>
              <a:t>clip_by_value</a:t>
            </a:r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15370" y="2024844"/>
          <a:ext cx="941933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9337"/>
              </a:tblGrid>
              <a:tr h="119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#</a:t>
                      </a:r>
                      <a:r>
                        <a:rPr lang="zh-CN" altLang="en-US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假设我们有一个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tensor</a:t>
                      </a:r>
                      <a:r>
                        <a:rPr lang="zh-CN" altLang="en-US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如下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shape(10,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=array([[0, 1,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2, 3, 4, 5, 6, 7, 8, 9],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tf.maximum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 2) 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最小值为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，如果值小于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，则取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shape(10,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=array([2,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2, 2, 3, 4, 5, 6, 7, 8, 9]],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tf.minimum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 8) 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最大值为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 如果值大于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 则取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shape(10,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=array([0, 1,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2, 3, 4, 5, 6, 7, 8, 8],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tf.clip_by_value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 2, 8) 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取值范围为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到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，比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小的取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，比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大的取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shape(10,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=array([2, 2,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2, 3, 4, 5, 6, 7, 8, 8],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242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张量限幅：</a:t>
            </a:r>
            <a:r>
              <a:rPr lang="en-US" altLang="zh-CN" dirty="0" err="1" smtClean="0"/>
              <a:t>Relu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err="1" smtClean="0"/>
              <a:t>Relu</a:t>
            </a:r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15371" y="2024844"/>
          <a:ext cx="9089141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9141"/>
              </a:tblGrid>
              <a:tr h="119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a=a-5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shape(10,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=array([[-5, -4,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-3, -2, -1, 0, 1, 2, 3, 4],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tf.nn.relu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shape(10,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=array([0,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0, 0, 0, 0, 0, 1, 2, 3, 4]],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relu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</a:t>
                      </a:r>
                      <a:r>
                        <a:rPr lang="zh-CN" altLang="en-US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表示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tf.maximum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shape(10,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=array([0,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0, 0, 0, 0, 0, 1, 2, 3, 4],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=int32)&gt;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24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前世今生：当下市场环境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sym typeface="+mn-lt"/>
              </a:rPr>
              <a:t>当下同类型框架：</a:t>
            </a:r>
            <a:endParaRPr lang="en-US" altLang="zh-CN" dirty="0" smtClean="0">
              <a:sym typeface="+mn-lt"/>
            </a:endParaRPr>
          </a:p>
          <a:p>
            <a:pPr lvl="1"/>
            <a:r>
              <a:rPr lang="en-US" altLang="zh-CN" dirty="0" err="1" smtClean="0">
                <a:sym typeface="+mn-lt"/>
              </a:rPr>
              <a:t>Caffe</a:t>
            </a:r>
            <a:r>
              <a:rPr lang="en-US" altLang="zh-CN" dirty="0" smtClean="0">
                <a:sym typeface="+mn-lt"/>
              </a:rPr>
              <a:t>: Facebook</a:t>
            </a:r>
          </a:p>
          <a:p>
            <a:pPr lvl="1"/>
            <a:r>
              <a:rPr lang="en-US" altLang="zh-CN" dirty="0" smtClean="0">
                <a:sym typeface="+mn-lt"/>
              </a:rPr>
              <a:t>Caffe2: </a:t>
            </a:r>
            <a:r>
              <a:rPr lang="en-US" altLang="zh-CN" dirty="0" err="1" smtClean="0">
                <a:sym typeface="+mn-lt"/>
              </a:rPr>
              <a:t>PyTorch</a:t>
            </a:r>
            <a:r>
              <a:rPr lang="en-US" altLang="zh-CN" dirty="0" smtClean="0">
                <a:sym typeface="+mn-lt"/>
              </a:rPr>
              <a:t>(</a:t>
            </a:r>
            <a:r>
              <a:rPr lang="zh-CN" altLang="en-US" dirty="0" smtClean="0">
                <a:sym typeface="+mn-lt"/>
              </a:rPr>
              <a:t>最新版本的</a:t>
            </a:r>
            <a:r>
              <a:rPr lang="en-US" altLang="zh-CN" dirty="0">
                <a:sym typeface="+mn-lt"/>
              </a:rPr>
              <a:t>C</a:t>
            </a:r>
            <a:r>
              <a:rPr lang="en-US" altLang="zh-CN" dirty="0" smtClean="0">
                <a:sym typeface="+mn-lt"/>
              </a:rPr>
              <a:t>affe2 </a:t>
            </a:r>
            <a:r>
              <a:rPr lang="zh-CN" altLang="en-US" dirty="0" smtClean="0">
                <a:sym typeface="+mn-lt"/>
              </a:rPr>
              <a:t>作为</a:t>
            </a:r>
            <a:r>
              <a:rPr lang="en-US" altLang="zh-CN" dirty="0" err="1" smtClean="0">
                <a:sym typeface="+mn-lt"/>
              </a:rPr>
              <a:t>PyTorch</a:t>
            </a:r>
            <a:r>
              <a:rPr lang="zh-CN" altLang="en-US" dirty="0" smtClean="0">
                <a:sym typeface="+mn-lt"/>
              </a:rPr>
              <a:t>的</a:t>
            </a:r>
            <a:r>
              <a:rPr lang="en-US" altLang="zh-CN" dirty="0" smtClean="0">
                <a:sym typeface="+mn-lt"/>
              </a:rPr>
              <a:t>C++</a:t>
            </a:r>
            <a:r>
              <a:rPr lang="zh-CN" altLang="en-US" dirty="0" smtClean="0">
                <a:sym typeface="+mn-lt"/>
              </a:rPr>
              <a:t>后端已经并入到</a:t>
            </a:r>
            <a:r>
              <a:rPr lang="en-US" altLang="zh-CN" dirty="0" err="1" smtClean="0">
                <a:sym typeface="+mn-lt"/>
              </a:rPr>
              <a:t>PyTorch</a:t>
            </a:r>
            <a:r>
              <a:rPr lang="zh-CN" altLang="en-US" dirty="0" smtClean="0">
                <a:sym typeface="+mn-lt"/>
              </a:rPr>
              <a:t>里去）。</a:t>
            </a:r>
            <a:endParaRPr lang="en-US" altLang="zh-CN" dirty="0" smtClean="0">
              <a:sym typeface="+mn-lt"/>
            </a:endParaRPr>
          </a:p>
          <a:p>
            <a:pPr lvl="1"/>
            <a:r>
              <a:rPr lang="en-US" altLang="zh-CN" dirty="0">
                <a:sym typeface="+mn-lt"/>
              </a:rPr>
              <a:t>Torch-</a:t>
            </a:r>
            <a:r>
              <a:rPr lang="en-US" altLang="zh-CN" dirty="0" smtClean="0">
                <a:sym typeface="+mn-lt"/>
              </a:rPr>
              <a:t>-</a:t>
            </a:r>
            <a:r>
              <a:rPr lang="en-US" altLang="zh-CN" dirty="0" err="1" smtClean="0">
                <a:sym typeface="+mn-lt"/>
              </a:rPr>
              <a:t>PyTorch</a:t>
            </a:r>
            <a:r>
              <a:rPr lang="zh-CN" altLang="en-US" dirty="0" smtClean="0">
                <a:sym typeface="+mn-lt"/>
              </a:rPr>
              <a:t>。</a:t>
            </a:r>
            <a:r>
              <a:rPr lang="en-US" altLang="zh-CN" dirty="0" err="1" smtClean="0">
                <a:sym typeface="+mn-lt"/>
              </a:rPr>
              <a:t>PyTorch</a:t>
            </a:r>
            <a:r>
              <a:rPr lang="zh-CN" altLang="en-US" dirty="0">
                <a:sym typeface="+mn-lt"/>
              </a:rPr>
              <a:t>当下非常流行的框架，集合了</a:t>
            </a:r>
            <a:r>
              <a:rPr lang="en-US" altLang="zh-CN" dirty="0">
                <a:sym typeface="+mn-lt"/>
              </a:rPr>
              <a:t>Torch</a:t>
            </a:r>
            <a:r>
              <a:rPr lang="zh-CN" altLang="en-US" dirty="0" smtClean="0">
                <a:sym typeface="+mn-lt"/>
              </a:rPr>
              <a:t>和</a:t>
            </a:r>
            <a:r>
              <a:rPr lang="en-US" altLang="zh-CN" dirty="0" smtClean="0">
                <a:sym typeface="+mn-lt"/>
              </a:rPr>
              <a:t>Caffe2</a:t>
            </a:r>
            <a:r>
              <a:rPr lang="zh-CN" altLang="en-US" dirty="0">
                <a:sym typeface="+mn-lt"/>
              </a:rPr>
              <a:t>，</a:t>
            </a:r>
            <a:r>
              <a:rPr lang="en-US" altLang="zh-CN" dirty="0">
                <a:sym typeface="+mn-lt"/>
              </a:rPr>
              <a:t>Facebook</a:t>
            </a:r>
            <a:r>
              <a:rPr lang="zh-CN" altLang="en-US" dirty="0">
                <a:sym typeface="+mn-lt"/>
              </a:rPr>
              <a:t>主推。 </a:t>
            </a:r>
            <a:endParaRPr lang="en-US" altLang="zh-CN" dirty="0" smtClean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492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V2.0</a:t>
            </a:r>
            <a:r>
              <a:rPr lang="zh-CN" altLang="en-US" dirty="0" smtClean="0"/>
              <a:t>张量限幅：</a:t>
            </a:r>
            <a:r>
              <a:rPr lang="en-US" altLang="zh-CN" dirty="0" smtClean="0"/>
              <a:t>Gradient Clipping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err="1" smtClean="0"/>
              <a:t>clip_by_norm</a:t>
            </a:r>
            <a:r>
              <a:rPr lang="en-US" altLang="zh-CN" dirty="0" smtClean="0"/>
              <a:t>: </a:t>
            </a:r>
            <a:r>
              <a:rPr lang="zh-CN" altLang="en-US" dirty="0" smtClean="0"/>
              <a:t>范数限制</a:t>
            </a:r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dirty="0"/>
              <a:t>Gradient </a:t>
            </a:r>
            <a:r>
              <a:rPr lang="en-US" altLang="zh-CN" dirty="0" smtClean="0"/>
              <a:t>Clipping: </a:t>
            </a:r>
            <a:r>
              <a:rPr lang="zh-CN" altLang="en-US" dirty="0" smtClean="0"/>
              <a:t>梯度裁剪</a:t>
            </a:r>
            <a:endParaRPr lang="en-US" altLang="zh-CN" dirty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09211" y="1844824"/>
          <a:ext cx="9089141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9141"/>
              </a:tblGrid>
              <a:tr h="297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tf.random.normal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([2,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2,], mean=10)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130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shape(2,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=array([[12.217459,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10.1498375], [10.84643, 10.972536]],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7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tf.norm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 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计算二范数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703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shape(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=22.14333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7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aa=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tf.clip_by_norm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(a, 15) 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归一化后，进行一个等比例的放缩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130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shape(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=float32,numpy=array([[8.276167, 6.8755493],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[7.3474245, 7.43285]], </a:t>
                      </a:r>
                      <a:r>
                        <a:rPr lang="en-US" altLang="zh-CN" sz="16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=float32)&gt;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7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tf.norm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(aa) #</a:t>
                      </a:r>
                      <a:r>
                        <a:rPr lang="zh-CN" altLang="en-US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放缩之后的二范数的值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7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tf.Tensor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shape(),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dtype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=float32, </a:t>
                      </a:r>
                      <a:r>
                        <a:rPr lang="en-US" altLang="zh-CN" sz="16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zh-CN" sz="16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=15.000001&gt;</a:t>
                      </a:r>
                      <a:endParaRPr lang="zh-CN" altLang="zh-CN" sz="16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7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a → aa</a:t>
                      </a:r>
                      <a:r>
                        <a:rPr lang="zh-CN" altLang="en-US" sz="1600" dirty="0" smtClean="0"/>
                        <a:t>的放缩的过程保持方向不变，只是改变向量的模</a:t>
                      </a:r>
                      <a:endParaRPr lang="en-US" altLang="zh-CN" sz="1600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74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008063" y="1233487"/>
            <a:ext cx="10463020" cy="4680000"/>
          </a:xfrm>
        </p:spPr>
        <p:txBody>
          <a:bodyPr/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TensorFlow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框架介绍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TensorFlow2.0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基础操作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TensorFlow2.0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高阶操作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b="1" dirty="0"/>
              <a:t>TensorFlow2.0</a:t>
            </a:r>
            <a:r>
              <a:rPr lang="zh-CN" altLang="en-US" b="1" dirty="0"/>
              <a:t>中</a:t>
            </a:r>
            <a:r>
              <a:rPr lang="en-US" altLang="zh-CN" b="1" dirty="0" err="1"/>
              <a:t>Keras</a:t>
            </a:r>
            <a:r>
              <a:rPr lang="zh-CN" altLang="en-US" b="1" dirty="0"/>
              <a:t>高层接口</a:t>
            </a:r>
            <a:endParaRPr lang="en-US" altLang="zh-CN" b="1" dirty="0"/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TensorFlow2.0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实战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676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Keras</a:t>
            </a:r>
            <a:r>
              <a:rPr lang="zh-CN" altLang="en-US" dirty="0" smtClean="0"/>
              <a:t>高层接口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4680000"/>
          </a:xfrm>
        </p:spPr>
        <p:txBody>
          <a:bodyPr/>
          <a:lstStyle/>
          <a:p>
            <a:pPr marL="301625" lvl="1" indent="-301625" algn="just"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l"/>
            </a:pPr>
            <a:r>
              <a:rPr lang="en-US" altLang="zh-CN" sz="2200" dirty="0" err="1">
                <a:latin typeface="+mn-ea"/>
                <a:cs typeface="Arial" panose="020B0604020202020204" pitchFamily="34" charset="0"/>
              </a:rPr>
              <a:t>Keras</a:t>
            </a:r>
            <a:r>
              <a:rPr lang="en-US" altLang="zh-CN" sz="2200" dirty="0">
                <a:latin typeface="+mn-ea"/>
                <a:cs typeface="Arial" panose="020B0604020202020204" pitchFamily="34" charset="0"/>
              </a:rPr>
              <a:t> </a:t>
            </a:r>
            <a:r>
              <a:rPr lang="zh-CN" altLang="en-US" sz="2200" dirty="0">
                <a:latin typeface="+mn-ea"/>
                <a:cs typeface="Arial" panose="020B0604020202020204" pitchFamily="34" charset="0"/>
              </a:rPr>
              <a:t>是一个用于构建和训练深度学习模型的高阶 </a:t>
            </a:r>
            <a:r>
              <a:rPr lang="en-US" altLang="zh-CN" sz="2200" dirty="0">
                <a:latin typeface="+mn-ea"/>
                <a:cs typeface="Arial" panose="020B0604020202020204" pitchFamily="34" charset="0"/>
              </a:rPr>
              <a:t>API</a:t>
            </a:r>
            <a:r>
              <a:rPr lang="zh-CN" altLang="en-US" sz="2200" dirty="0">
                <a:latin typeface="+mn-ea"/>
                <a:cs typeface="Arial" panose="020B0604020202020204" pitchFamily="34" charset="0"/>
              </a:rPr>
              <a:t>。它可用于快速设计原型、高级研究和生产，具有以下三个主要优势：</a:t>
            </a:r>
          </a:p>
          <a:p>
            <a:pPr lvl="1"/>
            <a:r>
              <a:rPr lang="zh-CN" altLang="en-US" dirty="0"/>
              <a:t>方便用户使用</a:t>
            </a:r>
            <a:br>
              <a:rPr lang="zh-CN" altLang="en-US" dirty="0"/>
            </a:br>
            <a:r>
              <a:rPr lang="en-US" altLang="zh-CN" dirty="0" err="1"/>
              <a:t>Keras</a:t>
            </a:r>
            <a:r>
              <a:rPr lang="en-US" altLang="zh-CN" dirty="0"/>
              <a:t> </a:t>
            </a:r>
            <a:r>
              <a:rPr lang="zh-CN" altLang="en-US" dirty="0"/>
              <a:t>具有针对常见用例做出优化的简单而一致的界面。它可针对用户错误提供切实可行的清晰反馈。</a:t>
            </a:r>
          </a:p>
          <a:p>
            <a:pPr lvl="1"/>
            <a:r>
              <a:rPr lang="zh-CN" altLang="en-US" dirty="0"/>
              <a:t>模块化和可组合</a:t>
            </a:r>
            <a:br>
              <a:rPr lang="zh-CN" altLang="en-US" dirty="0"/>
            </a:br>
            <a:r>
              <a:rPr lang="zh-CN" altLang="en-US" dirty="0"/>
              <a:t>将可配置的构造块连接在一起就可以构建 </a:t>
            </a:r>
            <a:r>
              <a:rPr lang="en-US" altLang="zh-CN" dirty="0" err="1"/>
              <a:t>Keras</a:t>
            </a:r>
            <a:r>
              <a:rPr lang="en-US" altLang="zh-CN" dirty="0"/>
              <a:t> </a:t>
            </a:r>
            <a:r>
              <a:rPr lang="zh-CN" altLang="en-US" dirty="0"/>
              <a:t>模型，并且几乎不受限制。</a:t>
            </a:r>
          </a:p>
          <a:p>
            <a:pPr lvl="1"/>
            <a:r>
              <a:rPr lang="zh-CN" altLang="en-US" dirty="0"/>
              <a:t>易于扩展</a:t>
            </a:r>
            <a:br>
              <a:rPr lang="zh-CN" altLang="en-US" dirty="0"/>
            </a:br>
            <a:r>
              <a:rPr lang="zh-CN" altLang="en-US" dirty="0"/>
              <a:t>可以编写自定义构造块以表达新的研究创意，并且可以创建新层、损失函数并开发先进的模型。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54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err="1" smtClean="0"/>
              <a:t>Keras</a:t>
            </a:r>
            <a:r>
              <a:rPr lang="zh-CN" altLang="en-US" dirty="0" smtClean="0"/>
              <a:t>高层接口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err="1" smtClean="0"/>
              <a:t>tf.keras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smtClean="0"/>
              <a:t>Datasets</a:t>
            </a:r>
          </a:p>
          <a:p>
            <a:pPr lvl="1"/>
            <a:r>
              <a:rPr lang="en-US" altLang="zh-CN" dirty="0" smtClean="0"/>
              <a:t>Estimator</a:t>
            </a:r>
            <a:endParaRPr lang="en-US" altLang="zh-CN" dirty="0"/>
          </a:p>
          <a:p>
            <a:pPr lvl="1"/>
            <a:r>
              <a:rPr lang="en-US" altLang="zh-CN" dirty="0"/>
              <a:t>Layers</a:t>
            </a:r>
          </a:p>
          <a:p>
            <a:pPr lvl="1"/>
            <a:r>
              <a:rPr lang="en-US" altLang="zh-CN" dirty="0"/>
              <a:t>Losses</a:t>
            </a:r>
          </a:p>
          <a:p>
            <a:pPr lvl="1"/>
            <a:r>
              <a:rPr lang="en-US" altLang="zh-CN" dirty="0" smtClean="0"/>
              <a:t>Metrics</a:t>
            </a:r>
          </a:p>
          <a:p>
            <a:pPr lvl="1"/>
            <a:r>
              <a:rPr lang="en-US" altLang="zh-CN" dirty="0" smtClean="0"/>
              <a:t>Preprocessing</a:t>
            </a:r>
          </a:p>
          <a:p>
            <a:pPr lvl="1"/>
            <a:r>
              <a:rPr lang="en-US" altLang="zh-CN" dirty="0" smtClean="0"/>
              <a:t>Optimizers</a:t>
            </a:r>
          </a:p>
          <a:p>
            <a:pPr marL="401637" lvl="1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243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err="1" smtClean="0"/>
              <a:t>Keras</a:t>
            </a:r>
            <a:r>
              <a:rPr lang="zh-CN" altLang="en-US" dirty="0" smtClean="0"/>
              <a:t>高层接口 </a:t>
            </a:r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err="1" smtClean="0"/>
              <a:t>tf.keras.datasets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keras</a:t>
            </a:r>
            <a:r>
              <a:rPr lang="zh-CN" altLang="en-US" dirty="0" smtClean="0"/>
              <a:t>中内置的数据集，例如：</a:t>
            </a:r>
            <a:r>
              <a:rPr lang="en-US" altLang="zh-CN" dirty="0" err="1" smtClean="0"/>
              <a:t>boston_housing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mnist</a:t>
            </a:r>
            <a:r>
              <a:rPr lang="en-US" altLang="zh-CN" dirty="0" smtClean="0"/>
              <a:t>, cifar10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err="1" smtClean="0"/>
              <a:t>tf.keras.estimator</a:t>
            </a:r>
            <a:r>
              <a:rPr lang="en-US" altLang="zh-CN" dirty="0" smtClean="0"/>
              <a:t>: </a:t>
            </a:r>
          </a:p>
          <a:p>
            <a:pPr lvl="1"/>
            <a:r>
              <a:rPr lang="en-US" altLang="zh-CN" dirty="0"/>
              <a:t>Estimator: </a:t>
            </a:r>
            <a:r>
              <a:rPr lang="zh-CN" altLang="en-US" dirty="0"/>
              <a:t>一种极大地简化机器学习编程的高阶</a:t>
            </a:r>
            <a:r>
              <a:rPr lang="en-US" altLang="zh-CN" dirty="0" err="1"/>
              <a:t>TensorFlow</a:t>
            </a:r>
            <a:r>
              <a:rPr lang="en-US" altLang="zh-CN" dirty="0"/>
              <a:t> API</a:t>
            </a:r>
            <a:r>
              <a:rPr lang="zh-CN" altLang="en-US" dirty="0"/>
              <a:t>，</a:t>
            </a:r>
            <a:r>
              <a:rPr lang="en-US" altLang="zh-CN" dirty="0"/>
              <a:t>Estimator</a:t>
            </a:r>
            <a:r>
              <a:rPr lang="zh-CN" altLang="en-US" dirty="0"/>
              <a:t>会封装的操作有：训练、评估、预测、导出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主要功能是</a:t>
            </a:r>
            <a:r>
              <a:rPr lang="en-US" altLang="zh-CN" dirty="0" err="1" smtClean="0"/>
              <a:t>model_to_estimator</a:t>
            </a:r>
            <a:r>
              <a:rPr lang="en-US" altLang="zh-CN" dirty="0" smtClean="0"/>
              <a:t>: Estimator</a:t>
            </a:r>
            <a:r>
              <a:rPr lang="zh-CN" altLang="en-US" dirty="0" smtClean="0"/>
              <a:t>根据给定的</a:t>
            </a:r>
            <a:r>
              <a:rPr lang="en-US" altLang="zh-CN" dirty="0" err="1" smtClean="0"/>
              <a:t>Keras</a:t>
            </a:r>
            <a:r>
              <a:rPr lang="zh-CN" altLang="en-US" dirty="0" smtClean="0"/>
              <a:t>模型构造一个实例：</a:t>
            </a:r>
            <a:endParaRPr lang="en-US" altLang="zh-CN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609211" y="4509120"/>
          <a:ext cx="482453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453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 err="1" smtClean="0">
                          <a:solidFill>
                            <a:schemeClr val="tx1"/>
                          </a:solidFill>
                        </a:rPr>
                        <a:t>tf.keras.estimator.model_to_estimator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err="1" smtClean="0"/>
              <a:t>Keras</a:t>
            </a:r>
            <a:r>
              <a:rPr lang="zh-CN" altLang="en-US" dirty="0" smtClean="0"/>
              <a:t>高层接口 </a:t>
            </a:r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008063" y="1233488"/>
            <a:ext cx="10464270" cy="5148262"/>
          </a:xfrm>
        </p:spPr>
        <p:txBody>
          <a:bodyPr/>
          <a:lstStyle/>
          <a:p>
            <a:r>
              <a:rPr lang="en-US" altLang="zh-CN" dirty="0" err="1" smtClean="0"/>
              <a:t>tf.keras.layers</a:t>
            </a:r>
            <a:r>
              <a:rPr lang="en-US" altLang="zh-CN" dirty="0" smtClean="0"/>
              <a:t>: </a:t>
            </a:r>
            <a:r>
              <a:rPr lang="zh-CN" altLang="en-US" dirty="0" smtClean="0"/>
              <a:t>网络层</a:t>
            </a:r>
            <a:r>
              <a:rPr lang="zh-CN" altLang="en-US" dirty="0"/>
              <a:t>封装了变量和作用其上的</a:t>
            </a:r>
            <a:r>
              <a:rPr lang="zh-CN" altLang="en-US" dirty="0" smtClean="0"/>
              <a:t>操作。</a:t>
            </a:r>
            <a:endParaRPr lang="en-US" altLang="zh-CN" dirty="0" smtClean="0"/>
          </a:p>
          <a:p>
            <a:pPr lvl="1"/>
            <a:r>
              <a:rPr lang="zh-CN" altLang="en-US" dirty="0"/>
              <a:t>比如（全连接层</a:t>
            </a:r>
            <a:r>
              <a:rPr lang="en-US" altLang="zh-CN" dirty="0"/>
              <a:t>)</a:t>
            </a:r>
            <a:r>
              <a:rPr lang="zh-CN" altLang="en-US" dirty="0"/>
              <a:t>对输入进行一个加权求和的操作，并且可以作用一个可选择的激活函数。连接的权重和偏置都由网络层对象来管理。</a:t>
            </a:r>
            <a:endParaRPr lang="en-US" altLang="zh-CN" dirty="0"/>
          </a:p>
          <a:p>
            <a:r>
              <a:rPr lang="en-US" altLang="zh-CN" dirty="0" err="1" smtClean="0"/>
              <a:t>tf.keras.losses</a:t>
            </a:r>
            <a:r>
              <a:rPr lang="en-US" altLang="zh-CN" dirty="0" smtClean="0"/>
              <a:t>: </a:t>
            </a:r>
            <a:r>
              <a:rPr lang="zh-CN" altLang="en-US" dirty="0" smtClean="0"/>
              <a:t>内置损耗功能。包括计算标签与预测之间的二进制交叉熵损失、误差平方的损失、绝对百分比误差等等。</a:t>
            </a:r>
            <a:endParaRPr lang="en-US" altLang="zh-CN" dirty="0" smtClean="0"/>
          </a:p>
          <a:p>
            <a:r>
              <a:rPr lang="en-US" altLang="zh-CN" dirty="0" err="1" smtClean="0"/>
              <a:t>tf.keras.metrics</a:t>
            </a:r>
            <a:r>
              <a:rPr lang="en-US" altLang="zh-CN" dirty="0" smtClean="0"/>
              <a:t>: </a:t>
            </a:r>
            <a:r>
              <a:rPr lang="zh-CN" altLang="en-US" dirty="0" smtClean="0"/>
              <a:t>内置指标。主要包括的类有方法有：</a:t>
            </a:r>
            <a:r>
              <a:rPr lang="en-US" altLang="zh-CN" dirty="0" smtClean="0"/>
              <a:t>mean, Accuracy, Recall</a:t>
            </a:r>
            <a:r>
              <a:rPr lang="zh-CN" altLang="en-US" dirty="0" smtClean="0"/>
              <a:t>等。</a:t>
            </a:r>
            <a:endParaRPr lang="en-US" altLang="zh-CN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752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err="1" smtClean="0"/>
              <a:t>Keras</a:t>
            </a:r>
            <a:r>
              <a:rPr lang="zh-CN" altLang="en-US" dirty="0" smtClean="0"/>
              <a:t>高层接口 </a:t>
            </a:r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en-US" altLang="zh-CN" dirty="0" err="1" smtClean="0"/>
              <a:t>tf.keras.preprocessing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keras</a:t>
            </a:r>
            <a:r>
              <a:rPr lang="zh-CN" altLang="en-US" dirty="0" smtClean="0"/>
              <a:t>数据预处理工具。</a:t>
            </a:r>
            <a:endParaRPr lang="en-US" altLang="zh-CN" dirty="0" smtClean="0"/>
          </a:p>
          <a:p>
            <a:r>
              <a:rPr lang="en-US" altLang="zh-CN" dirty="0" err="1" smtClean="0"/>
              <a:t>tf.keras.optimizers</a:t>
            </a:r>
            <a:r>
              <a:rPr lang="en-US" altLang="zh-CN" dirty="0" smtClean="0"/>
              <a:t>: </a:t>
            </a:r>
            <a:r>
              <a:rPr lang="zh-CN" altLang="en-US" dirty="0" smtClean="0"/>
              <a:t>内置优化器类。 包含</a:t>
            </a:r>
            <a:r>
              <a:rPr lang="en-US" altLang="zh-CN" dirty="0" smtClean="0"/>
              <a:t>Adam, </a:t>
            </a:r>
            <a:r>
              <a:rPr lang="en-US" altLang="zh-CN" dirty="0" err="1" smtClean="0"/>
              <a:t>Adadelta</a:t>
            </a:r>
            <a:r>
              <a:rPr lang="en-US" altLang="zh-CN" dirty="0" smtClean="0"/>
              <a:t>, SGD</a:t>
            </a:r>
            <a:r>
              <a:rPr lang="zh-CN" altLang="en-US" dirty="0" smtClean="0"/>
              <a:t>等优化器类。</a:t>
            </a:r>
            <a:endParaRPr lang="en-US" altLang="zh-CN" dirty="0" smtClean="0"/>
          </a:p>
          <a:p>
            <a:endParaRPr lang="en-US" altLang="zh-CN" sz="2400" kern="1200" dirty="0" smtClean="0">
              <a:solidFill>
                <a:schemeClr val="dk1"/>
              </a:solidFill>
            </a:endParaRPr>
          </a:p>
          <a:p>
            <a:pPr lvl="1"/>
            <a:endParaRPr lang="en-US" altLang="zh-CN" dirty="0"/>
          </a:p>
          <a:p>
            <a:pPr marL="0" lv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00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008063" y="1233487"/>
            <a:ext cx="10463020" cy="4680000"/>
          </a:xfrm>
        </p:spPr>
        <p:txBody>
          <a:bodyPr/>
          <a:lstStyle/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TensorFlow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框架介绍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TensorFlow2.0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基础操作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TensorFlow2.0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高阶操作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bg1">
                    <a:lumMod val="50000"/>
                  </a:schemeClr>
                </a:solidFill>
              </a:rPr>
              <a:t>Keras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高层接口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b="1" dirty="0" smtClean="0"/>
              <a:t>TensorFlow2.0</a:t>
            </a:r>
            <a:r>
              <a:rPr lang="zh-CN" altLang="en-US" b="1" dirty="0"/>
              <a:t>实战</a:t>
            </a:r>
            <a:endParaRPr lang="en-US" altLang="zh-CN" b="1" dirty="0"/>
          </a:p>
          <a:p>
            <a:pPr marL="0" indent="0">
              <a:buNone/>
            </a:pP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685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zh-CN" altLang="en-US" dirty="0" smtClean="0"/>
              <a:t>手写数字体识别实验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zh-CN" altLang="en-US" sz="2400" kern="1200" dirty="0" smtClean="0">
                <a:solidFill>
                  <a:schemeClr val="dk1"/>
                </a:solidFill>
              </a:rPr>
              <a:t>数据集： </a:t>
            </a:r>
            <a:r>
              <a:rPr lang="en-US" altLang="zh-CN" sz="2400" kern="1200" dirty="0" smtClean="0">
                <a:solidFill>
                  <a:schemeClr val="dk1"/>
                </a:solidFill>
              </a:rPr>
              <a:t>MNIST</a:t>
            </a:r>
          </a:p>
          <a:p>
            <a:pPr lvl="1"/>
            <a:r>
              <a:rPr lang="en-US" altLang="zh-CN" dirty="0"/>
              <a:t>0-9</a:t>
            </a:r>
            <a:r>
              <a:rPr lang="zh-CN" altLang="en-US" dirty="0"/>
              <a:t>共十种数字</a:t>
            </a:r>
            <a:endParaRPr lang="en-US" altLang="zh-CN" dirty="0"/>
          </a:p>
          <a:p>
            <a:pPr lvl="1"/>
            <a:r>
              <a:rPr lang="zh-CN" altLang="en-US" dirty="0"/>
              <a:t>每个数字共有</a:t>
            </a:r>
            <a:r>
              <a:rPr lang="en-US" altLang="zh-CN" dirty="0"/>
              <a:t>7000</a:t>
            </a:r>
            <a:r>
              <a:rPr lang="zh-CN" altLang="en-US" dirty="0" smtClean="0"/>
              <a:t>个不同的图片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训练</a:t>
            </a:r>
            <a:r>
              <a:rPr lang="en-US" altLang="zh-CN" dirty="0" smtClean="0"/>
              <a:t>/</a:t>
            </a:r>
            <a:r>
              <a:rPr lang="zh-CN" altLang="en-US" dirty="0" smtClean="0"/>
              <a:t>测试：</a:t>
            </a:r>
            <a:r>
              <a:rPr lang="en-US" altLang="zh-CN" dirty="0" smtClean="0"/>
              <a:t>60k VS 10K</a:t>
            </a:r>
          </a:p>
          <a:p>
            <a:pPr lvl="1"/>
            <a:r>
              <a:rPr lang="zh-CN" altLang="en-US" dirty="0" smtClean="0"/>
              <a:t>输入</a:t>
            </a:r>
            <a:r>
              <a:rPr lang="en-US" altLang="zh-CN" dirty="0" smtClean="0"/>
              <a:t>: [28, 28, 1] →[784]</a:t>
            </a:r>
          </a:p>
          <a:p>
            <a:pPr lvl="1"/>
            <a:r>
              <a:rPr lang="zh-CN" altLang="en-US" dirty="0" smtClean="0"/>
              <a:t>分类分析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349" y="3645024"/>
            <a:ext cx="6466235" cy="267335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618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9211" y="411713"/>
            <a:ext cx="9831600" cy="640800"/>
          </a:xfrm>
        </p:spPr>
        <p:txBody>
          <a:bodyPr/>
          <a:lstStyle/>
          <a:p>
            <a:r>
              <a:rPr lang="en-US" altLang="zh-CN" dirty="0" smtClean="0"/>
              <a:t>Auto MPG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5148262"/>
          </a:xfrm>
        </p:spPr>
        <p:txBody>
          <a:bodyPr/>
          <a:lstStyle/>
          <a:p>
            <a:r>
              <a:rPr lang="zh-CN" altLang="en-US" sz="2400" kern="1200" dirty="0">
                <a:solidFill>
                  <a:schemeClr val="dk1"/>
                </a:solidFill>
              </a:rPr>
              <a:t>数据</a:t>
            </a:r>
            <a:r>
              <a:rPr lang="zh-CN" altLang="en-US" sz="2400" kern="1200" dirty="0" smtClean="0">
                <a:solidFill>
                  <a:schemeClr val="dk1"/>
                </a:solidFill>
              </a:rPr>
              <a:t>集：</a:t>
            </a:r>
            <a:r>
              <a:rPr lang="en-US" altLang="zh-CN" sz="2400" kern="1200" dirty="0" smtClean="0">
                <a:solidFill>
                  <a:schemeClr val="dk1"/>
                </a:solidFill>
              </a:rPr>
              <a:t>Auto MPG Dataset</a:t>
            </a:r>
          </a:p>
          <a:p>
            <a:pPr lvl="1"/>
            <a:r>
              <a:rPr lang="zh-CN" altLang="en-US" dirty="0" smtClean="0"/>
              <a:t>数据集形状：</a:t>
            </a:r>
            <a:r>
              <a:rPr lang="en-US" altLang="zh-CN" dirty="0" smtClean="0"/>
              <a:t>[398, 8]</a:t>
            </a:r>
          </a:p>
          <a:p>
            <a:pPr lvl="1"/>
            <a:r>
              <a:rPr lang="zh-CN" altLang="en-US" dirty="0" smtClean="0"/>
              <a:t>主要</a:t>
            </a:r>
            <a:r>
              <a:rPr lang="zh-CN" altLang="en-US" dirty="0"/>
              <a:t>包含的属性：</a:t>
            </a:r>
            <a:r>
              <a:rPr lang="en-US" altLang="zh-CN" dirty="0"/>
              <a:t>cylinders, displacement, horsepower, </a:t>
            </a:r>
            <a:r>
              <a:rPr lang="en-US" altLang="zh-CN" dirty="0" smtClean="0"/>
              <a:t>weight</a:t>
            </a:r>
            <a:r>
              <a:rPr lang="zh-CN" altLang="en-US" dirty="0" smtClean="0"/>
              <a:t>等共八个属性。</a:t>
            </a:r>
            <a:endParaRPr lang="en-US" altLang="zh-CN" dirty="0"/>
          </a:p>
          <a:p>
            <a:pPr lvl="1"/>
            <a:r>
              <a:rPr lang="zh-CN" altLang="en-US" dirty="0" smtClean="0"/>
              <a:t>为了预测建立一个预测</a:t>
            </a:r>
            <a:r>
              <a:rPr lang="en-US" altLang="zh-CN" dirty="0" smtClean="0"/>
              <a:t>70</a:t>
            </a:r>
            <a:r>
              <a:rPr lang="zh-CN" altLang="en-US" dirty="0" smtClean="0"/>
              <a:t>年代末</a:t>
            </a:r>
            <a:r>
              <a:rPr lang="en-US" altLang="zh-CN" dirty="0" smtClean="0"/>
              <a:t>-80</a:t>
            </a:r>
            <a:r>
              <a:rPr lang="zh-CN" altLang="en-US" dirty="0" smtClean="0"/>
              <a:t>年代初汽车燃油效率模型。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 smtClean="0"/>
          </a:p>
          <a:p>
            <a:endParaRPr lang="zh-CN" altLang="zh-CN" dirty="0"/>
          </a:p>
          <a:p>
            <a:endParaRPr lang="zh-CN" altLang="zh-CN" dirty="0"/>
          </a:p>
          <a:p>
            <a:endParaRPr lang="en-US" altLang="zh-CN" dirty="0">
              <a:sym typeface="+mn-lt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3400425" y="3716338"/>
            <a:ext cx="5391150" cy="20618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569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前世</a:t>
            </a:r>
            <a:r>
              <a:rPr lang="zh-CN" altLang="en-US" dirty="0" smtClean="0"/>
              <a:t>今生：</a:t>
            </a:r>
            <a:r>
              <a:rPr lang="en-US" altLang="zh-CN" dirty="0" smtClean="0"/>
              <a:t>V1.0</a:t>
            </a:r>
            <a:r>
              <a:rPr lang="zh-CN" altLang="en-US" dirty="0" smtClean="0"/>
              <a:t>市场占有率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82663" y="1233488"/>
            <a:ext cx="10489670" cy="4680000"/>
          </a:xfrm>
        </p:spPr>
        <p:txBody>
          <a:bodyPr/>
          <a:lstStyle/>
          <a:p>
            <a:r>
              <a:rPr lang="zh-CN" altLang="en-US" dirty="0" smtClean="0">
                <a:sym typeface="+mn-lt"/>
              </a:rPr>
              <a:t>截止到</a:t>
            </a:r>
            <a:r>
              <a:rPr lang="en-US" altLang="zh-CN" dirty="0" smtClean="0">
                <a:sym typeface="+mn-lt"/>
              </a:rPr>
              <a:t>TensorFlow1.1.3</a:t>
            </a:r>
            <a:r>
              <a:rPr lang="zh-CN" altLang="en-US" dirty="0" smtClean="0">
                <a:sym typeface="+mn-lt"/>
              </a:rPr>
              <a:t>版本</a:t>
            </a:r>
            <a:r>
              <a:rPr lang="en-US" altLang="zh-CN" dirty="0" smtClean="0">
                <a:sym typeface="+mn-lt"/>
              </a:rPr>
              <a:t>:</a:t>
            </a:r>
          </a:p>
          <a:p>
            <a:r>
              <a:rPr lang="en-US" altLang="zh-CN" dirty="0" err="1" smtClean="0">
                <a:sym typeface="+mn-lt"/>
              </a:rPr>
              <a:t>Github</a:t>
            </a:r>
            <a:r>
              <a:rPr lang="zh-CN" altLang="en-US" dirty="0" smtClean="0">
                <a:sym typeface="+mn-lt"/>
              </a:rPr>
              <a:t>中</a:t>
            </a:r>
            <a:r>
              <a:rPr lang="en-US" altLang="zh-CN" dirty="0" err="1" smtClean="0">
                <a:sym typeface="+mn-lt"/>
              </a:rPr>
              <a:t>TensorFlow</a:t>
            </a:r>
            <a:r>
              <a:rPr lang="zh-CN" altLang="en-US" dirty="0" smtClean="0">
                <a:sym typeface="+mn-lt"/>
              </a:rPr>
              <a:t>有大约</a:t>
            </a:r>
            <a:r>
              <a:rPr lang="en-US" altLang="zh-CN" dirty="0" smtClean="0">
                <a:sym typeface="+mn-lt"/>
              </a:rPr>
              <a:t>121,372</a:t>
            </a:r>
            <a:r>
              <a:rPr lang="zh-CN" altLang="en-US" dirty="0" smtClean="0">
                <a:sym typeface="+mn-lt"/>
              </a:rPr>
              <a:t>的</a:t>
            </a:r>
            <a:r>
              <a:rPr lang="en-US" altLang="zh-CN" dirty="0" smtClean="0">
                <a:sym typeface="+mn-lt"/>
              </a:rPr>
              <a:t>store</a:t>
            </a:r>
            <a:r>
              <a:rPr lang="zh-CN" altLang="en-US" dirty="0" smtClean="0">
                <a:sym typeface="+mn-lt"/>
              </a:rPr>
              <a:t>：</a:t>
            </a:r>
            <a:endParaRPr lang="en-US" altLang="zh-CN" dirty="0" smtClean="0">
              <a:sym typeface="+mn-lt"/>
            </a:endParaRPr>
          </a:p>
          <a:p>
            <a:endParaRPr lang="en-US" altLang="zh-CN" dirty="0" smtClean="0">
              <a:sym typeface="+mn-lt"/>
            </a:endParaRPr>
          </a:p>
          <a:p>
            <a:endParaRPr lang="en-US" altLang="zh-CN" dirty="0">
              <a:sym typeface="+mn-lt"/>
            </a:endParaRPr>
          </a:p>
          <a:p>
            <a:r>
              <a:rPr lang="en-US" altLang="zh-CN" dirty="0" err="1" smtClean="0">
                <a:sym typeface="+mn-lt"/>
              </a:rPr>
              <a:t>PyTorch</a:t>
            </a:r>
            <a:r>
              <a:rPr lang="zh-CN" altLang="en-US" dirty="0" smtClean="0">
                <a:sym typeface="+mn-lt"/>
              </a:rPr>
              <a:t>有</a:t>
            </a:r>
            <a:r>
              <a:rPr lang="en-US" altLang="zh-CN" dirty="0" smtClean="0">
                <a:sym typeface="+mn-lt"/>
              </a:rPr>
              <a:t>25,181</a:t>
            </a:r>
            <a:r>
              <a:rPr lang="zh-CN" altLang="en-US" dirty="0" smtClean="0">
                <a:sym typeface="+mn-lt"/>
              </a:rPr>
              <a:t>的</a:t>
            </a:r>
            <a:r>
              <a:rPr lang="en-US" altLang="zh-CN" dirty="0" smtClean="0">
                <a:sym typeface="+mn-lt"/>
              </a:rPr>
              <a:t>store</a:t>
            </a:r>
            <a:r>
              <a:rPr lang="zh-CN" altLang="en-US" dirty="0" smtClean="0">
                <a:sym typeface="+mn-lt"/>
              </a:rPr>
              <a:t>：</a:t>
            </a:r>
            <a:endParaRPr lang="en-US" altLang="zh-CN" dirty="0" smtClean="0">
              <a:sym typeface="+mn-lt"/>
            </a:endParaRPr>
          </a:p>
          <a:p>
            <a:endParaRPr lang="en-US" altLang="zh-CN" dirty="0">
              <a:sym typeface="+mn-lt"/>
            </a:endParaRPr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919536" y="2528900"/>
            <a:ext cx="5400600" cy="720080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1982681" y="4544392"/>
            <a:ext cx="5274310" cy="688975"/>
          </a:xfrm>
          <a:prstGeom prst="rect">
            <a:avLst/>
          </a:prstGeom>
          <a:ln w="127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137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008063" y="1233487"/>
            <a:ext cx="10464271" cy="4680000"/>
          </a:xfrm>
        </p:spPr>
        <p:txBody>
          <a:bodyPr/>
          <a:lstStyle/>
          <a:p>
            <a:r>
              <a:rPr lang="zh-CN" altLang="en-US" dirty="0"/>
              <a:t>下列选项中不是</a:t>
            </a:r>
            <a:r>
              <a:rPr lang="en-US" altLang="zh-CN" dirty="0"/>
              <a:t>TensorFlow2.0</a:t>
            </a:r>
            <a:r>
              <a:rPr lang="zh-CN" altLang="en-US" dirty="0"/>
              <a:t>支持的运算符是 </a:t>
            </a:r>
            <a:r>
              <a:rPr lang="zh-CN" altLang="en-US" dirty="0" smtClean="0"/>
              <a:t>？</a:t>
            </a:r>
            <a:r>
              <a:rPr lang="zh-CN" altLang="en-US" dirty="0"/>
              <a:t>（  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marL="744537" lvl="1" indent="-342900">
              <a:buFont typeface="+mj-lt"/>
              <a:buAutoNum type="alphaUcPeriod"/>
            </a:pPr>
            <a:r>
              <a:rPr lang="en-US" altLang="zh-CN" dirty="0" smtClean="0"/>
              <a:t>//</a:t>
            </a:r>
          </a:p>
          <a:p>
            <a:pPr marL="744537" lvl="1" indent="-342900">
              <a:buFont typeface="+mj-lt"/>
              <a:buAutoNum type="alphaUcPeriod"/>
            </a:pPr>
            <a:r>
              <a:rPr lang="en-US" altLang="zh-CN" dirty="0" smtClean="0"/>
              <a:t>@</a:t>
            </a:r>
            <a:endParaRPr lang="en-US" altLang="zh-CN" dirty="0"/>
          </a:p>
          <a:p>
            <a:pPr marL="744537" lvl="1" indent="-342900">
              <a:buFont typeface="+mj-lt"/>
              <a:buAutoNum type="alphaUcPeriod"/>
            </a:pPr>
            <a:r>
              <a:rPr lang="en-US" altLang="zh-CN" dirty="0" smtClean="0"/>
              <a:t>pow</a:t>
            </a:r>
            <a:endParaRPr lang="en-US" altLang="zh-CN" dirty="0"/>
          </a:p>
          <a:p>
            <a:pPr marL="744537" lvl="1" indent="-342900">
              <a:buFont typeface="+mj-lt"/>
              <a:buAutoNum type="alphaUcPeriod"/>
            </a:pPr>
            <a:r>
              <a:rPr lang="en-US" altLang="zh-CN" dirty="0"/>
              <a:t>^</a:t>
            </a:r>
          </a:p>
          <a:p>
            <a:r>
              <a:rPr lang="zh-CN" altLang="en-US" dirty="0"/>
              <a:t>以下关于张量说法正确的是？ </a:t>
            </a:r>
            <a:r>
              <a:rPr lang="en-US" altLang="zh-CN" dirty="0" smtClean="0"/>
              <a:t>(  )</a:t>
            </a:r>
          </a:p>
          <a:p>
            <a:pPr marL="744537" lvl="1" indent="-342900" algn="l">
              <a:buFont typeface="+mj-lt"/>
              <a:buAutoNum type="alphaUcPeriod"/>
            </a:pPr>
            <a:r>
              <a:rPr lang="zh-CN" altLang="en-US" dirty="0"/>
              <a:t>张量是一个多维数组。 </a:t>
            </a:r>
            <a:endParaRPr lang="en-US" altLang="zh-CN" dirty="0" smtClean="0"/>
          </a:p>
          <a:p>
            <a:pPr marL="744537" lvl="1" indent="-342900" algn="l">
              <a:buFont typeface="+mj-lt"/>
              <a:buAutoNum type="alphaUcPeriod"/>
            </a:pPr>
            <a:r>
              <a:rPr lang="zh-CN" altLang="en-US" dirty="0"/>
              <a:t>四阶及以上的张量，如四维及以上的向量一样没有直接的几何意义 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744537" lvl="1" indent="-342900" algn="l">
              <a:buFont typeface="+mj-lt"/>
              <a:buAutoNum type="alphaUcPeriod"/>
            </a:pPr>
            <a:r>
              <a:rPr lang="zh-CN" altLang="en-US" dirty="0"/>
              <a:t>一个矩阵是一个二阶</a:t>
            </a:r>
            <a:r>
              <a:rPr lang="zh-CN" altLang="en-US" dirty="0" smtClean="0"/>
              <a:t>张量。</a:t>
            </a:r>
            <a:endParaRPr lang="en-US" altLang="zh-CN" dirty="0" smtClean="0"/>
          </a:p>
          <a:p>
            <a:pPr marL="744537" lvl="1" indent="-342900" algn="l">
              <a:buFont typeface="+mj-lt"/>
              <a:buAutoNum type="alphaUcPeriod"/>
            </a:pPr>
            <a:r>
              <a:rPr lang="zh-CN" altLang="en-US" dirty="0"/>
              <a:t>深度学习中的很多运算与模型优化过程都是基于张量完成。 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621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982663" y="1232756"/>
            <a:ext cx="10488810" cy="4680000"/>
          </a:xfrm>
        </p:spPr>
        <p:txBody>
          <a:bodyPr/>
          <a:lstStyle/>
          <a:p>
            <a:r>
              <a:rPr lang="zh-CN" altLang="en-US" dirty="0" smtClean="0"/>
              <a:t>本章主要介绍了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深度学</a:t>
            </a:r>
            <a:r>
              <a:rPr lang="zh-CN" altLang="en-US" dirty="0"/>
              <a:t>习</a:t>
            </a:r>
            <a:r>
              <a:rPr lang="zh-CN" altLang="en-US" dirty="0" smtClean="0"/>
              <a:t>框架的前世今生，以及</a:t>
            </a:r>
            <a:r>
              <a:rPr lang="en-US" altLang="zh-CN" dirty="0" smtClean="0"/>
              <a:t>TensorFlow2.0</a:t>
            </a:r>
            <a:r>
              <a:rPr lang="zh-CN" altLang="en-US" dirty="0" smtClean="0"/>
              <a:t>的基础操作、高阶操作和</a:t>
            </a:r>
            <a:r>
              <a:rPr lang="en-US" altLang="zh-CN" dirty="0" err="1" smtClean="0"/>
              <a:t>Keras</a:t>
            </a:r>
            <a:r>
              <a:rPr lang="zh-CN" altLang="en-US" dirty="0" smtClean="0"/>
              <a:t>接口的介绍。两个分类和回归实验的引入可以更好的理解和巩固对</a:t>
            </a:r>
            <a:r>
              <a:rPr lang="en-US" altLang="zh-CN" dirty="0" smtClean="0"/>
              <a:t>TensorFlow2.0</a:t>
            </a:r>
            <a:r>
              <a:rPr lang="zh-CN" altLang="en-US" dirty="0" smtClean="0"/>
              <a:t>的操作。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916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994483" y="1233488"/>
            <a:ext cx="10560049" cy="4680000"/>
          </a:xfrm>
        </p:spPr>
        <p:txBody>
          <a:bodyPr/>
          <a:lstStyle/>
          <a:p>
            <a:r>
              <a:rPr lang="en-US" altLang="zh-CN" dirty="0" smtClean="0"/>
              <a:t>TensorFlow2.0</a:t>
            </a:r>
            <a:r>
              <a:rPr lang="zh-CN" altLang="en-US" dirty="0" smtClean="0"/>
              <a:t>官方文档：</a:t>
            </a: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www.tensorflow.org/alpha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594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942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人才生态发展部-母版">
  <a:themeElements>
    <a:clrScheme name="default 6">
      <a:dk1>
        <a:srgbClr val="000000"/>
      </a:dk1>
      <a:lt1>
        <a:srgbClr val="FFFFFF"/>
      </a:lt1>
      <a:dk2>
        <a:srgbClr val="990000"/>
      </a:dk2>
      <a:lt2>
        <a:srgbClr val="CCCCCC"/>
      </a:lt2>
      <a:accent1>
        <a:srgbClr val="CCFF99"/>
      </a:accent1>
      <a:accent2>
        <a:srgbClr val="99CCCC"/>
      </a:accent2>
      <a:accent3>
        <a:srgbClr val="FFFFFF"/>
      </a:accent3>
      <a:accent4>
        <a:srgbClr val="000000"/>
      </a:accent4>
      <a:accent5>
        <a:srgbClr val="E2FFCA"/>
      </a:accent5>
      <a:accent6>
        <a:srgbClr val="8AB9B9"/>
      </a:accent6>
      <a:hlink>
        <a:srgbClr val="0099CC"/>
      </a:hlink>
      <a:folHlink>
        <a:srgbClr val="006699"/>
      </a:folHlink>
    </a:clrScheme>
    <a:fontScheme name="ydpvdymb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t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Next LT Regular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t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Next LT Regular" pitchFamily="34" charset="0"/>
            <a:ea typeface="宋体" pitchFamily="2" charset="-122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87802" tIns="43901" rIns="87802" bIns="43901" numCol="1" anchor="ctr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CCCCCC"/>
        </a:lt2>
        <a:accent1>
          <a:srgbClr val="99CCCC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8A0000"/>
        </a:accent6>
        <a:hlink>
          <a:srgbClr val="009999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CCCCCC"/>
        </a:lt2>
        <a:accent1>
          <a:srgbClr val="CCFF99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0000"/>
        </a:accent6>
        <a:hlink>
          <a:srgbClr val="669900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CCCCCC"/>
        </a:lt2>
        <a:accent1>
          <a:srgbClr val="FFCC99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0000"/>
        </a:accent6>
        <a:hlink>
          <a:srgbClr val="FF9900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CCCCCC"/>
        </a:lt2>
        <a:accent1>
          <a:srgbClr val="FF9900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8A0000"/>
        </a:accent6>
        <a:hlink>
          <a:srgbClr val="99660A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CCCCCC"/>
        </a:lt2>
        <a:accent1>
          <a:srgbClr val="CCCCFF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0000"/>
        </a:accent6>
        <a:hlink>
          <a:srgbClr val="006699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CCCCCC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 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77333E8A2F07A74D848136A2C03778F8" ma:contentTypeVersion="0" ma:contentTypeDescription="新建文档。" ma:contentTypeScope="" ma:versionID="02b1a9c909c28abed9f78b838083922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adfd09ad98667f9c194c646e975416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E3093B-232B-4C15-AB25-7F1FBE134870}">
  <ds:schemaRefs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23E6701-3943-4A44-84F3-F772B508883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DBC895-A64F-4B77-8FDF-76F16A7CC8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79568</TotalTime>
  <Words>8444</Words>
  <Application>Microsoft Office PowerPoint</Application>
  <PresentationFormat>宽屏</PresentationFormat>
  <Paragraphs>1996</Paragraphs>
  <Slides>93</Slides>
  <Notes>91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05" baseType="lpstr">
      <vt:lpstr>FrutigerNext LT Light</vt:lpstr>
      <vt:lpstr>FrutigerNext LT Medium</vt:lpstr>
      <vt:lpstr>华文细黑</vt:lpstr>
      <vt:lpstr>宋体</vt:lpstr>
      <vt:lpstr>微软雅黑</vt:lpstr>
      <vt:lpstr>微软雅黑</vt:lpstr>
      <vt:lpstr>黑体</vt:lpstr>
      <vt:lpstr>Arial</vt:lpstr>
      <vt:lpstr>Courier New</vt:lpstr>
      <vt:lpstr>FrutigerNext LT Regular</vt:lpstr>
      <vt:lpstr>Wingdings</vt:lpstr>
      <vt:lpstr>人才生态发展部-母版</vt:lpstr>
      <vt:lpstr>TensorFlow介绍</vt:lpstr>
      <vt:lpstr>PowerPoint 演示文稿</vt:lpstr>
      <vt:lpstr>PowerPoint 演示文稿</vt:lpstr>
      <vt:lpstr>PowerPoint 演示文稿</vt:lpstr>
      <vt:lpstr>TensorFlow 框架介绍</vt:lpstr>
      <vt:lpstr>简介</vt:lpstr>
      <vt:lpstr>前世今生：诞生的大环境 </vt:lpstr>
      <vt:lpstr>前世今生：当下市场环境</vt:lpstr>
      <vt:lpstr>前世今生：V1.0市场占有率</vt:lpstr>
      <vt:lpstr>前世今生：流行框架得分</vt:lpstr>
      <vt:lpstr>前世今生：V1.0与PyTorch1.0对比</vt:lpstr>
      <vt:lpstr>前世今生：V1.0的弊端</vt:lpstr>
      <vt:lpstr>前世今生：V2.0 coming</vt:lpstr>
      <vt:lpstr>前世今生：V2.0 </vt:lpstr>
      <vt:lpstr>忘掉TensorFlow1.0</vt:lpstr>
      <vt:lpstr>TensorFlow2.0简介</vt:lpstr>
      <vt:lpstr>V2.0简介：For JavaScript </vt:lpstr>
      <vt:lpstr>V2.0简介：TensorFlow Lite</vt:lpstr>
      <vt:lpstr>V2.0简介：TensorFlow Extended</vt:lpstr>
      <vt:lpstr>为什么使用TensorFlow</vt:lpstr>
      <vt:lpstr>使用TensorFlow：GPU加速</vt:lpstr>
      <vt:lpstr>使用TensorFlow：自动求导</vt:lpstr>
      <vt:lpstr>使用TensorFlow：深度学习API</vt:lpstr>
      <vt:lpstr>PowerPoint 演示文稿</vt:lpstr>
      <vt:lpstr>Tensorflow2.0 基础操作</vt:lpstr>
      <vt:lpstr>数据类型：常见的数据类型载体</vt:lpstr>
      <vt:lpstr>数据类型：什么叫tensor</vt:lpstr>
      <vt:lpstr>数据类型：flow</vt:lpstr>
      <vt:lpstr>数据类型：V2.0中常用数据类型 (1)</vt:lpstr>
      <vt:lpstr>数据类型：V2.0中常用数据类型 (2)</vt:lpstr>
      <vt:lpstr>数据类型：V2.0常用的属性(device)</vt:lpstr>
      <vt:lpstr>数据类型：V2.0常用的属性(numpy,ndim)</vt:lpstr>
      <vt:lpstr>数据类型：V2.0常用的属性(判断tensor)</vt:lpstr>
      <vt:lpstr>数据类型：V2.0常用的属性(数据转换)</vt:lpstr>
      <vt:lpstr>数据类型：V2.0常用的属性 (数据转换)</vt:lpstr>
      <vt:lpstr>V2.0创建Tensor</vt:lpstr>
      <vt:lpstr>创建Tensor: from numpy/list</vt:lpstr>
      <vt:lpstr>创建Tensor: zeros/ones</vt:lpstr>
      <vt:lpstr>创建Tensor: fill/normal</vt:lpstr>
      <vt:lpstr>创建Tensor: Uniform/shuffle</vt:lpstr>
      <vt:lpstr>V2.0索引和切片: 索引</vt:lpstr>
      <vt:lpstr>V2.0索引和切片: 切片（1）</vt:lpstr>
      <vt:lpstr>V2.0索引和切片: 切片（1）</vt:lpstr>
      <vt:lpstr>V2.0索引和切片: 切片（2）</vt:lpstr>
      <vt:lpstr>V2.0维度变换</vt:lpstr>
      <vt:lpstr>V2.0维度变换: view</vt:lpstr>
      <vt:lpstr>V2.0维度变换: reshape</vt:lpstr>
      <vt:lpstr>V2.0维度变换: reshape的灵活性</vt:lpstr>
      <vt:lpstr>V2.0维度变换: 转置</vt:lpstr>
      <vt:lpstr>V2.0维度变换: 增加维度</vt:lpstr>
      <vt:lpstr>V2.0维度变换: 减少维度</vt:lpstr>
      <vt:lpstr>V2.0维度变换: broadcasting(广播）</vt:lpstr>
      <vt:lpstr>V2.0维度变换: 广播的优势</vt:lpstr>
      <vt:lpstr>V2.0维度变换: 广播的实现</vt:lpstr>
      <vt:lpstr>V2.0数学运算</vt:lpstr>
      <vt:lpstr>V2.0数学运算：运算符的类型</vt:lpstr>
      <vt:lpstr>V2.0数学运算：对应元素的操作符 (1)</vt:lpstr>
      <vt:lpstr>V2.0数学运算：对应元素的操作符 (2)</vt:lpstr>
      <vt:lpstr>V2.0数学运算：对应元素的操作符 (3)</vt:lpstr>
      <vt:lpstr>V2.0数学运算：矩阵的操作</vt:lpstr>
      <vt:lpstr>PowerPoint 演示文稿</vt:lpstr>
      <vt:lpstr>TensorFlow2.0高阶操作</vt:lpstr>
      <vt:lpstr>V2.0高阶操作: 张量的合并</vt:lpstr>
      <vt:lpstr>V2.0高阶操作: unstack</vt:lpstr>
      <vt:lpstr>V2.0高阶操作: split</vt:lpstr>
      <vt:lpstr>V2.0高阶操作: 数据统计</vt:lpstr>
      <vt:lpstr>V2.0数据统计: reduce_min/max/mean</vt:lpstr>
      <vt:lpstr>V2.0数据统计: argmax/argmin</vt:lpstr>
      <vt:lpstr>V2.0数据统计: equal</vt:lpstr>
      <vt:lpstr>V2.0数据统计: unique</vt:lpstr>
      <vt:lpstr>TensorFlow2.0张量排序</vt:lpstr>
      <vt:lpstr>TensorFlow2.0张量排序</vt:lpstr>
      <vt:lpstr>V2.0张量排序: Top_k</vt:lpstr>
      <vt:lpstr>TensorFlow2.0填充和复制</vt:lpstr>
      <vt:lpstr>V2.0: 填充</vt:lpstr>
      <vt:lpstr>V2.0: 复制</vt:lpstr>
      <vt:lpstr>TensorFlow2.0张量限幅</vt:lpstr>
      <vt:lpstr>V2.0张量限幅：根据值的裁剪</vt:lpstr>
      <vt:lpstr>V2.0张量限幅：Relu函数</vt:lpstr>
      <vt:lpstr>V2.0张量限幅：Gradient Clipping</vt:lpstr>
      <vt:lpstr>PowerPoint 演示文稿</vt:lpstr>
      <vt:lpstr>Keras高层接口</vt:lpstr>
      <vt:lpstr>Keras高层接口</vt:lpstr>
      <vt:lpstr>Keras高层接口 (1)</vt:lpstr>
      <vt:lpstr>Keras高层接口 (2)</vt:lpstr>
      <vt:lpstr>Keras高层接口 (3)</vt:lpstr>
      <vt:lpstr>PowerPoint 演示文稿</vt:lpstr>
      <vt:lpstr>手写数字体识别实验</vt:lpstr>
      <vt:lpstr>Auto MPG 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0</dc:title>
  <dc:creator>c37402</dc:creator>
  <cp:lastModifiedBy>Xiaolei Wang</cp:lastModifiedBy>
  <cp:revision>2637</cp:revision>
  <dcterms:created xsi:type="dcterms:W3CDTF">2003-08-21T06:48:56Z</dcterms:created>
  <dcterms:modified xsi:type="dcterms:W3CDTF">2020-02-24T09:47:22Z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s_pID_725343">
    <vt:lpwstr>(11)3UhSoOyFRqszoDxskLpj5cCgHy0/Ke5a2v36AUt5KrgSjqJy4EvmEMiX5YGaXFvp9/UK33Tw_x000d_ RaJW6EwaME9+dHZpcw3Qvwx3X7+7GB6JsqeHubWWQ6I3ypfAK+5vZMWsyNDf33Q+yGzlBfYD_x000d_ OIxQyuEVYPacOcTgO0GGMLWMsFSrAduWXi7lDNFdBfllJdxWMbs3FZsryX4VjGFDgDu63a6N_x000d_ xu0BGaqu6EF4Ju8poQ</vt:lpwstr>
  </property>
  <property fmtid="{D5CDD505-2E9C-101B-9397-08002B2CF9AE}" pid="3" name="_ms_pID_7253431">
    <vt:lpwstr>BMOYFB6vneTRz7L1g0JJ22H5/isfqcfzh5pBpQdNEd/89Bu2iKf9rF_x000d_ 8op/8IkqLeMh+keGDgdcj0lWvNSDrOiKETLVLHKf0dAV/wbUZ1Pl7vsyjFd1JF5Sf0W2EphX_x000d_ kKThqtFyyfZrx1rpBmQNejSbMMFaLTOhJRIkS1kte6dPRjiNcn8xXAQwCfg3MVqEesS/QFUS_x000d_ 0434uENqVn3WpAxX7t7QHrSfmaRXx4stZ0aQ</vt:lpwstr>
  </property>
  <property fmtid="{D5CDD505-2E9C-101B-9397-08002B2CF9AE}" pid="4" name="_ms_pID_7253432">
    <vt:lpwstr>GlOhGokx+m1IQbE70sXTnuxTIMf68mvALZnx_x000d_ Ap3/iFwG1LihCpUCHf3Bn2ll5x23Yax8rhDQQtrN1FnZFQ+cIj2o+7GIyP6ibG2HnXSKhrF0_x000d_ vPb1zyvTEXDg5RRTl9mncM3qDJ57f7PknXx06TDv+x7A8WWQj9+kQijlJ2TzwFBui7LtkmpH_x000d_ +mYGiVPOsW+HAtEsl7A7QZExQOhpwhAKMowhwI7jB8gr0KFQzNskLY</vt:lpwstr>
  </property>
  <property fmtid="{D5CDD505-2E9C-101B-9397-08002B2CF9AE}" pid="5" name="_ms_pID_7253433">
    <vt:lpwstr>wdIY6NepULtXPaJiBT_x000d_ /NMRWPBa1Alrv+5zAztbQlwb14ItSrxj60fGWez57M9Y3Nc4tyEb941dzOsuIhoTncg4RVmX_x000d_ eIeh+kU6g7eOHI10wgRC7DyP2ooQ+zhQFN0L7N5Mhaj1f9/5QtY13CoxxVFyGTcNauHWJ/c/_x000d_ xy0hCj36m3LnI3+Mp3x+uuharMKms1ddOydlHr6th8+Xl0sscO+2Zg0PmeesnZ8SxgDRDgR/</vt:lpwstr>
  </property>
  <property fmtid="{D5CDD505-2E9C-101B-9397-08002B2CF9AE}" pid="6" name="_ms_pID_7253434">
    <vt:lpwstr>_x000d_ 06fuLz5Gs8F0062xWxQ4bNWmlQvUIY4ng3ooElJg7LpATs2N9FWODlMO09ItIhhhfBl71QoV_x000d_ TtICtiXbCRS8Mgf/00AXGY8En0/xvatrf6I7cF468IRRjRyCdV90XxXwVeExV5j1jZDrC2Jq_x000d_ l5GwJ4VyV9PDCqrI+drn/Y0ThOgfgW1VVXGo11fNi/vEjhI9/V83n6i9wMsMQkvlBqW/TwEs_x000d_ 6YoFjibjQLqH5ZQL</vt:lpwstr>
  </property>
  <property fmtid="{D5CDD505-2E9C-101B-9397-08002B2CF9AE}" pid="7" name="_ms_pID_7253435">
    <vt:lpwstr>aGcNmArSL7sKVRrXgCFeQCME3tSlGMGc1nn3F68Tlh0VzDGXMvPzk5kK_x000d_ zswiwHIYB5Bp7la8BzkurY4rONAlJzypOuUxaz8M6JW8maYWkfR3VJZ9uDKrtHfxmF7oTknV_x000d_ 0D0s5bhsrWyCgRnFkF9vpWQ0HdNdJ/2yrkO382WhWcp+N1RcxBubAoHCpm0gsHtQiWYFGoBM_x000d_ oL2nyqm6y/khwj5dIudnbisyKT+S1wWA/t</vt:lpwstr>
  </property>
  <property fmtid="{D5CDD505-2E9C-101B-9397-08002B2CF9AE}" pid="8" name="_ms_pID_7253436">
    <vt:lpwstr>TPllG6Veed9GUlfwC8cLvU8QTryE4UhobeLDXG_x000d_ ei/t7XTbTtZri5zsO3DNoARD9e5R0QxzxMu5us2xNAlqcl2eWKopk7Zmn3kTYohGakKPewGh_x000d_ +QpZycsMjFwTpwdQ8yEfaFYb67HvULkFee89Nr2/rJ/FIQdYMD2wcY1bIxGR3TNy2EhIqUh/_x000d_ 0UOiZ8P9lZw1EVxEj6INNKvwYGinwlBZGf2zpYz8UKIDbXx/LEzD</vt:lpwstr>
  </property>
  <property fmtid="{D5CDD505-2E9C-101B-9397-08002B2CF9AE}" pid="9" name="_ms_pID_7253437">
    <vt:lpwstr>ebjDDi5yUz3Atc4gUDb5_x000d_ +tv7+/b3L3sSem+xAm+C56IrhQpLVAKzS4HQh4O4UlqzYfcAOwFKAvwL4r6PwKKbnvmtnSvL_x000d_ fZ/ANFRbTWLaGmxYEefif/jPJGJYmp0uxtoD913402+R83n60akKT2NMT0MpTW3OvYxduzAB_x000d_ EQ2MqKNVY8rsHdLmLSoQxG0nO9feCHgC9YQHC85IolID0ED8MatySi5CL3Xn0lEqewCJQP</vt:lpwstr>
  </property>
  <property fmtid="{D5CDD505-2E9C-101B-9397-08002B2CF9AE}" pid="10" name="_ms_pID_7253438">
    <vt:lpwstr>ab_x000d_ PK8okltMeequt+iVcpdTAysW/K+KW8jBtQQllcDU8kVAs9MhO5sS3OhKCLlTLqy3BUamtgTs_x000d_ Jk3FN3LzrqdNsepuI/v+XhoJU/MWFWnfULsbESAO1BriRWfUJ/2S0GUIASb4l0oCNvkNmlxC_x000d_ 8lhvj9JQArDZg4yz3vBb400F0TLXD1E4n1bhjCvs56P9B4TP1zZ/O5FsGRAXJ+zl68+jNdVz_x000d_ kH+o8OlUWk4t9E</vt:lpwstr>
  </property>
  <property fmtid="{D5CDD505-2E9C-101B-9397-08002B2CF9AE}" pid="11" name="_ms_pID_7253439">
    <vt:lpwstr>gIXfEEoigI1CkVl4g0ENU/CyZuFKpB682zRrdiQadZJHgCspzF0zSSAXy4_x000d_ VKOo5XvgowQ73d4FADinc5+tJv8wHX1LsFToDkFhTzPJqbAUQX1vsQzGvZxlQr78WPj+SQIE_x000d_ fGxkVPlx+pDPs6rnSNZTbRUQwRlfuqU/DsssWUnWyv1gW04vkIWVpodKl604OJ1cms6HPzbe_x000d_ Mzwm3Gft3+DwKhutUMlITUa1+DZtcPe9</vt:lpwstr>
  </property>
  <property fmtid="{D5CDD505-2E9C-101B-9397-08002B2CF9AE}" pid="12" name="_ms_pID_72534310">
    <vt:lpwstr>9Yf9LGFXEnVCZfwfIBUFCxe3M9gP60jstDzRuK52_x000d_ Xcp8/qWzZGKHAdKR4PEqJ+oEpao/6Go6gc41a7KkCXK47Fwt7JL0XCUh</vt:lpwstr>
  </property>
  <property fmtid="{D5CDD505-2E9C-101B-9397-08002B2CF9AE}" pid="13" name="_new_ms_pID_72543">
    <vt:lpwstr>(4)jNL0gM28At52Ieaf1valQ0LhCJhckLvJxApn9P4IOGXs2CxMSeBUEQOsYE7UL6xHmrDTkB0U
8XrwX0U2eGOvdKAbibq/OwBogqOvwFaAolHRNqNy2szIx/vIxGV3RldByVnAXNghwAf/C+Ny
nC0kXXrwMXgmyFvH5Z6NNWCVsONiwda3mR+L5JpGhOxLoPqs7SuuHSITb197MVyCXsGsK2ms
+l0YVy49NdVVuXoIAG</vt:lpwstr>
  </property>
  <property fmtid="{D5CDD505-2E9C-101B-9397-08002B2CF9AE}" pid="14" name="_new_ms_pID_725431">
    <vt:lpwstr>WNXmtkOaoMvO+RtN+AF98axcECtcDzeutF/RA/MuVrkTeP8na2B2yy
m1HCyY09R6IPysdOkoFKaGF95jn8IPRP7dOExBbQlWgSPqEZNo21+gLMWeFfBt+6pUhKdwFx
7ZPjMNuUrMypYPEZngI1VIdsJf4NZKyTLKZJ0nK7WxKub3aP/MoU61sfNyyw1Icb4IGb7OFn
9w8sA6NUyvf/2CAmXCRdXcc6p9josuAb8E0f</vt:lpwstr>
  </property>
  <property fmtid="{D5CDD505-2E9C-101B-9397-08002B2CF9AE}" pid="15" name="_new_ms_pID_725432">
    <vt:lpwstr>VPOcRqDszuG9Ea/DM6UvbMLgh7KalquPd6s3
kDXgkxV66sccXBRFRpUSm24+++OZrzrFJlZ9+cTKshms+WpKgjZh/IhT4aCGlcWjlqWZhRut
yeE31Jc/cvQKXkucHQJfR38BDLb6HDqUWvPBQ8sa4eIzSeLgq189G0a1RIIGyCiIJjSWXf10
g2H9RhGj00eoqTF/R7ak+JOb3Uld8rKRh6p8+RZSbt3zCH/cPW7Uhk</vt:lpwstr>
  </property>
  <property fmtid="{D5CDD505-2E9C-101B-9397-08002B2CF9AE}" pid="16" name="_new_ms_pID_725433">
    <vt:lpwstr>w4/CdPx+g5NrTVBBFR
HKTc81zHE57lJ6Sfop/J3Md4zKo=</vt:lpwstr>
  </property>
  <property fmtid="{D5CDD505-2E9C-101B-9397-08002B2CF9AE}" pid="17" name="_2015_ms_pID_725343">
    <vt:lpwstr>(3)JCAGpD0/R4Us4ZNLd4N4TsPnz6brHjDy7qf5M7QPQLqnPfki0b73M0d9necSa4hZ1j+KdKwj
7CDQjZMTEOVjvilEW2gNGk30AcdzJo7Rgndh05j8Dcvjn9iklAh7XdpoaKUohJMJwUUFcKtI
O6skfbtVfxxWe+C25HaS/qFr/WW1RPCgAz/dZlkbaYnSf/azw8UZQXJECnCfVhuCxlx6tWD9
XMw7GDsBR2ucjOVCfn</vt:lpwstr>
  </property>
  <property fmtid="{D5CDD505-2E9C-101B-9397-08002B2CF9AE}" pid="18" name="_2015_ms_pID_7253431">
    <vt:lpwstr>N98AVad1WlXcRGNziJtbMmem4B/fqEt/O4p8o2yatDqm1/0iHFfwZe
wtxvqBelS1T078CfUYTOPRgVbsGhfDt5xAmhDIUhJfLZYw9Ugw6v0sHwAMce60TGMSnH/VsV
fv4fBdGVKGa0g+Lscn8lQ0M6INED2O9tn97GKUJ7S3kV2V9KZGy4na8KElgaoZLnwbWNPE/6
PXCsDLFjwsfoGTZylzPBf8pSj2XE8EcFOq2P</vt:lpwstr>
  </property>
  <property fmtid="{D5CDD505-2E9C-101B-9397-08002B2CF9AE}" pid="19" name="_2015_ms_pID_7253432">
    <vt:lpwstr>o3T76XOQ70d0jU4vtJzORHe+iIYdSv8kNMxm
9yswb9POHmCJkmUmWwhVpYJwcCKuluIoD3X5xHTtCwdZYnKiEUs=</vt:lpwstr>
  </property>
  <property fmtid="{D5CDD505-2E9C-101B-9397-08002B2CF9AE}" pid="20" name="ContentTypeId">
    <vt:lpwstr>0x01010077333E8A2F07A74D848136A2C03778F8</vt:lpwstr>
  </property>
  <property fmtid="{D5CDD505-2E9C-101B-9397-08002B2CF9AE}" pid="21" name="_readonly">
    <vt:lpwstr/>
  </property>
  <property fmtid="{D5CDD505-2E9C-101B-9397-08002B2CF9AE}" pid="22" name="_change">
    <vt:lpwstr/>
  </property>
  <property fmtid="{D5CDD505-2E9C-101B-9397-08002B2CF9AE}" pid="23" name="_full-control">
    <vt:lpwstr/>
  </property>
  <property fmtid="{D5CDD505-2E9C-101B-9397-08002B2CF9AE}" pid="24" name="sflag">
    <vt:lpwstr>1578446640</vt:lpwstr>
  </property>
</Properties>
</file>